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67" r:id="rId4"/>
    <p:sldId id="270" r:id="rId5"/>
    <p:sldId id="272" r:id="rId6"/>
    <p:sldId id="258" r:id="rId7"/>
    <p:sldId id="268" r:id="rId8"/>
    <p:sldId id="259" r:id="rId9"/>
    <p:sldId id="262" r:id="rId10"/>
    <p:sldId id="264" r:id="rId11"/>
    <p:sldId id="260" r:id="rId12"/>
    <p:sldId id="265" r:id="rId13"/>
    <p:sldId id="266" r:id="rId14"/>
    <p:sldId id="271" r:id="rId15"/>
    <p:sldId id="261" r:id="rId16"/>
    <p:sldId id="269" r:id="rId17"/>
    <p:sldId id="263"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5" d="100"/>
          <a:sy n="85" d="100"/>
        </p:scale>
        <p:origin x="-1640" y="-12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2.jpe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B8AF02B-2CFB-0A47-B655-7892452E0A50}" type="datetimeFigureOut">
              <a:rPr lang="en-US" smtClean="0"/>
              <a:t>4/5/14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CE1A643-5881-A945-BBBE-71673D638844}" type="slidenum">
              <a:rPr lang="en-US" smtClean="0"/>
              <a:t>‹#›</a:t>
            </a:fld>
            <a:endParaRPr lang="en-US"/>
          </a:p>
        </p:txBody>
      </p:sp>
    </p:spTree>
    <p:extLst>
      <p:ext uri="{BB962C8B-B14F-4D97-AF65-F5344CB8AC3E}">
        <p14:creationId xmlns:p14="http://schemas.microsoft.com/office/powerpoint/2010/main" val="316087470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E1A643-5881-A945-BBBE-71673D638844}" type="slidenum">
              <a:rPr lang="en-US" smtClean="0"/>
              <a:t>1</a:t>
            </a:fld>
            <a:endParaRPr lang="en-US"/>
          </a:p>
        </p:txBody>
      </p:sp>
    </p:spTree>
    <p:extLst>
      <p:ext uri="{BB962C8B-B14F-4D97-AF65-F5344CB8AC3E}">
        <p14:creationId xmlns:p14="http://schemas.microsoft.com/office/powerpoint/2010/main" val="1142426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CE1A643-5881-A945-BBBE-71673D638844}" type="slidenum">
              <a:rPr lang="en-US" smtClean="0"/>
              <a:t>9</a:t>
            </a:fld>
            <a:endParaRPr lang="en-US"/>
          </a:p>
        </p:txBody>
      </p:sp>
    </p:spTree>
    <p:extLst>
      <p:ext uri="{BB962C8B-B14F-4D97-AF65-F5344CB8AC3E}">
        <p14:creationId xmlns:p14="http://schemas.microsoft.com/office/powerpoint/2010/main" val="18524011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6AA6F32-D05C-CD4F-B942-ACC02B08F28F}" type="datetimeFigureOut">
              <a:rPr lang="en-US" smtClean="0"/>
              <a:t>4/5/14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870793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6AA6F32-D05C-CD4F-B942-ACC02B08F28F}" type="datetimeFigureOut">
              <a:rPr lang="en-US" smtClean="0"/>
              <a:t>4/5/14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2156597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6AA6F32-D05C-CD4F-B942-ACC02B08F28F}" type="datetimeFigureOut">
              <a:rPr lang="en-US" smtClean="0"/>
              <a:t>4/5/14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663780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6AA6F32-D05C-CD4F-B942-ACC02B08F28F}" type="datetimeFigureOut">
              <a:rPr lang="en-US" smtClean="0"/>
              <a:t>4/5/14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13282804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6AA6F32-D05C-CD4F-B942-ACC02B08F28F}" type="datetimeFigureOut">
              <a:rPr lang="en-US" smtClean="0"/>
              <a:t>4/5/14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3236617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6AA6F32-D05C-CD4F-B942-ACC02B08F28F}" type="datetimeFigureOut">
              <a:rPr lang="en-US" smtClean="0"/>
              <a:t>4/5/14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14970803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6AA6F32-D05C-CD4F-B942-ACC02B08F28F}" type="datetimeFigureOut">
              <a:rPr lang="en-US" smtClean="0"/>
              <a:t>4/5/14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1498217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6AA6F32-D05C-CD4F-B942-ACC02B08F28F}" type="datetimeFigureOut">
              <a:rPr lang="en-US" smtClean="0"/>
              <a:t>4/5/14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3191635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AA6F32-D05C-CD4F-B942-ACC02B08F28F}" type="datetimeFigureOut">
              <a:rPr lang="en-US" smtClean="0"/>
              <a:t>4/5/14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257953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AA6F32-D05C-CD4F-B942-ACC02B08F28F}" type="datetimeFigureOut">
              <a:rPr lang="en-US" smtClean="0"/>
              <a:t>4/5/14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854534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6AA6F32-D05C-CD4F-B942-ACC02B08F28F}" type="datetimeFigureOut">
              <a:rPr lang="en-US" smtClean="0"/>
              <a:t>4/5/14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FB25D8-A191-0F48-85A6-2B99087426D7}" type="slidenum">
              <a:rPr lang="en-US" smtClean="0"/>
              <a:t>‹#›</a:t>
            </a:fld>
            <a:endParaRPr lang="en-US"/>
          </a:p>
        </p:txBody>
      </p:sp>
    </p:spTree>
    <p:extLst>
      <p:ext uri="{BB962C8B-B14F-4D97-AF65-F5344CB8AC3E}">
        <p14:creationId xmlns:p14="http://schemas.microsoft.com/office/powerpoint/2010/main" val="251014705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AA6F32-D05C-CD4F-B942-ACC02B08F28F}" type="datetimeFigureOut">
              <a:rPr lang="en-US" smtClean="0"/>
              <a:t>4/5/14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FB25D8-A191-0F48-85A6-2B99087426D7}" type="slidenum">
              <a:rPr lang="en-US" smtClean="0"/>
              <a:t>‹#›</a:t>
            </a:fld>
            <a:endParaRPr lang="en-US"/>
          </a:p>
        </p:txBody>
      </p:sp>
    </p:spTree>
    <p:extLst>
      <p:ext uri="{BB962C8B-B14F-4D97-AF65-F5344CB8AC3E}">
        <p14:creationId xmlns:p14="http://schemas.microsoft.com/office/powerpoint/2010/main" val="29532660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otamap.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6000" y="0"/>
            <a:ext cx="7096551" cy="6858000"/>
          </a:xfrm>
          <a:prstGeom prst="rect">
            <a:avLst/>
          </a:prstGeom>
        </p:spPr>
      </p:pic>
      <p:sp>
        <p:nvSpPr>
          <p:cNvPr id="8" name="Rectangle 7"/>
          <p:cNvSpPr/>
          <p:nvPr/>
        </p:nvSpPr>
        <p:spPr>
          <a:xfrm>
            <a:off x="1475548" y="5670880"/>
            <a:ext cx="898677" cy="460768"/>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smtClean="0">
                <a:solidFill>
                  <a:srgbClr val="000000"/>
                </a:solidFill>
              </a:rPr>
              <a:t>Radiant Ancient</a:t>
            </a:r>
            <a:endParaRPr lang="en-US" sz="1600" b="1" dirty="0">
              <a:solidFill>
                <a:srgbClr val="000000"/>
              </a:solidFill>
            </a:endParaRPr>
          </a:p>
        </p:txBody>
      </p:sp>
      <p:sp>
        <p:nvSpPr>
          <p:cNvPr id="10" name="Oval 9"/>
          <p:cNvSpPr/>
          <p:nvPr/>
        </p:nvSpPr>
        <p:spPr>
          <a:xfrm>
            <a:off x="6663234" y="5941906"/>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7174175" y="4196393"/>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7182356" y="3429040"/>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7188773" y="2082321"/>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6277261" y="1814940"/>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p:cNvSpPr/>
          <p:nvPr/>
        </p:nvSpPr>
        <p:spPr>
          <a:xfrm>
            <a:off x="5999894" y="928981"/>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p:nvSpPr>
        <p:spPr>
          <a:xfrm>
            <a:off x="6407764" y="1221983"/>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p:nvSpPr>
        <p:spPr>
          <a:xfrm>
            <a:off x="6882209" y="1637141"/>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6787320" y="1036548"/>
            <a:ext cx="847581" cy="536807"/>
          </a:xfrm>
          <a:prstGeom prst="rect">
            <a:avLst/>
          </a:prstGeom>
          <a:solidFill>
            <a:schemeClr val="accent2">
              <a:lumMod val="60000"/>
              <a:lumOff val="4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dirty="0" smtClean="0">
                <a:solidFill>
                  <a:srgbClr val="000000"/>
                </a:solidFill>
              </a:rPr>
              <a:t>Dire Ancient</a:t>
            </a:r>
            <a:endParaRPr lang="en-US" sz="1600" b="1" dirty="0">
              <a:solidFill>
                <a:srgbClr val="000000"/>
              </a:solidFill>
            </a:endParaRPr>
          </a:p>
        </p:txBody>
      </p:sp>
      <p:sp>
        <p:nvSpPr>
          <p:cNvPr id="19" name="Oval 18"/>
          <p:cNvSpPr/>
          <p:nvPr/>
        </p:nvSpPr>
        <p:spPr>
          <a:xfrm>
            <a:off x="4771875" y="3283057"/>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Oval 19"/>
          <p:cNvSpPr/>
          <p:nvPr/>
        </p:nvSpPr>
        <p:spPr>
          <a:xfrm>
            <a:off x="5362224" y="2661706"/>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Oval 20"/>
          <p:cNvSpPr/>
          <p:nvPr/>
        </p:nvSpPr>
        <p:spPr>
          <a:xfrm>
            <a:off x="2439035" y="743823"/>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Oval 21"/>
          <p:cNvSpPr/>
          <p:nvPr/>
        </p:nvSpPr>
        <p:spPr>
          <a:xfrm>
            <a:off x="4071157" y="744582"/>
            <a:ext cx="291966" cy="291966"/>
          </a:xfrm>
          <a:prstGeom prst="ellipse">
            <a:avLst/>
          </a:prstGeom>
          <a:solidFill>
            <a:schemeClr val="accent2">
              <a:lumMod val="60000"/>
              <a:lumOff val="4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p:cNvSpPr/>
          <p:nvPr/>
        </p:nvSpPr>
        <p:spPr>
          <a:xfrm>
            <a:off x="5201643" y="6131648"/>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p:cNvSpPr/>
          <p:nvPr/>
        </p:nvSpPr>
        <p:spPr>
          <a:xfrm>
            <a:off x="3783845" y="3904427"/>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Oval 24"/>
          <p:cNvSpPr/>
          <p:nvPr/>
        </p:nvSpPr>
        <p:spPr>
          <a:xfrm>
            <a:off x="3057458" y="4523964"/>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Oval 25"/>
          <p:cNvSpPr/>
          <p:nvPr/>
        </p:nvSpPr>
        <p:spPr>
          <a:xfrm>
            <a:off x="1662439" y="2807689"/>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Oval 26"/>
          <p:cNvSpPr/>
          <p:nvPr/>
        </p:nvSpPr>
        <p:spPr>
          <a:xfrm>
            <a:off x="1689871" y="3594235"/>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p:nvPr/>
        </p:nvSpPr>
        <p:spPr>
          <a:xfrm>
            <a:off x="1637894" y="4815930"/>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p:cNvSpPr/>
          <p:nvPr/>
        </p:nvSpPr>
        <p:spPr>
          <a:xfrm>
            <a:off x="2374225" y="5201900"/>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a:off x="2765492" y="6087889"/>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Oval 30"/>
          <p:cNvSpPr/>
          <p:nvPr/>
        </p:nvSpPr>
        <p:spPr>
          <a:xfrm>
            <a:off x="2468231" y="5646266"/>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Oval 31"/>
          <p:cNvSpPr/>
          <p:nvPr/>
        </p:nvSpPr>
        <p:spPr>
          <a:xfrm>
            <a:off x="1835854" y="5212835"/>
            <a:ext cx="291966" cy="291966"/>
          </a:xfrm>
          <a:prstGeom prst="ellipse">
            <a:avLst/>
          </a:prstGeom>
          <a:solidFill>
            <a:srgbClr val="CCFFCC"/>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p:cNvSpPr txBox="1"/>
          <p:nvPr/>
        </p:nvSpPr>
        <p:spPr>
          <a:xfrm>
            <a:off x="8180515" y="0"/>
            <a:ext cx="1751794" cy="307777"/>
          </a:xfrm>
          <a:prstGeom prst="rect">
            <a:avLst/>
          </a:prstGeom>
          <a:noFill/>
        </p:spPr>
        <p:txBody>
          <a:bodyPr wrap="square" rtlCol="0">
            <a:spAutoFit/>
          </a:bodyPr>
          <a:lstStyle/>
          <a:p>
            <a:r>
              <a:rPr lang="en-US" sz="1400" dirty="0" smtClean="0"/>
              <a:t>Angela Fan</a:t>
            </a:r>
            <a:endParaRPr lang="en-US" sz="1400" dirty="0"/>
          </a:p>
        </p:txBody>
      </p:sp>
    </p:spTree>
    <p:extLst>
      <p:ext uri="{BB962C8B-B14F-4D97-AF65-F5344CB8AC3E}">
        <p14:creationId xmlns:p14="http://schemas.microsoft.com/office/powerpoint/2010/main" val="29663967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24590" y="69833"/>
            <a:ext cx="6716115" cy="369332"/>
          </a:xfrm>
          <a:prstGeom prst="rect">
            <a:avLst/>
          </a:prstGeom>
          <a:noFill/>
        </p:spPr>
        <p:txBody>
          <a:bodyPr wrap="square" rtlCol="0">
            <a:spAutoFit/>
          </a:bodyPr>
          <a:lstStyle/>
          <a:p>
            <a:pPr algn="ctr"/>
            <a:r>
              <a:rPr lang="en-US" b="1" dirty="0" smtClean="0"/>
              <a:t>Designing the Statistical Graphs- the User Interaction </a:t>
            </a:r>
            <a:r>
              <a:rPr lang="en-US" b="1" dirty="0" smtClean="0"/>
              <a:t>Graph, Part II</a:t>
            </a:r>
            <a:endParaRPr lang="en-US" b="1" dirty="0"/>
          </a:p>
        </p:txBody>
      </p:sp>
      <p:sp>
        <p:nvSpPr>
          <p:cNvPr id="5" name="TextBox 4"/>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pic>
        <p:nvPicPr>
          <p:cNvPr id="6" name="Picture 5" descr="engame+user_devo.jpg"/>
          <p:cNvPicPr>
            <a:picLocks noChangeAspect="1"/>
          </p:cNvPicPr>
          <p:nvPr/>
        </p:nvPicPr>
        <p:blipFill rotWithShape="1">
          <a:blip r:embed="rId2">
            <a:extLst>
              <a:ext uri="{28A0092B-C50C-407E-A947-70E740481C1C}">
                <a14:useLocalDpi xmlns:a14="http://schemas.microsoft.com/office/drawing/2010/main" val="0"/>
              </a:ext>
            </a:extLst>
          </a:blip>
          <a:srcRect l="53533" t="283" r="6336" b="74778"/>
          <a:stretch/>
        </p:blipFill>
        <p:spPr>
          <a:xfrm rot="5400000">
            <a:off x="-198679" y="1080205"/>
            <a:ext cx="4207355" cy="3391649"/>
          </a:xfrm>
          <a:prstGeom prst="rect">
            <a:avLst/>
          </a:prstGeom>
        </p:spPr>
      </p:pic>
      <p:sp>
        <p:nvSpPr>
          <p:cNvPr id="7" name="TextBox 6"/>
          <p:cNvSpPr txBox="1"/>
          <p:nvPr/>
        </p:nvSpPr>
        <p:spPr>
          <a:xfrm>
            <a:off x="3600822" y="883176"/>
            <a:ext cx="4557059" cy="3693319"/>
          </a:xfrm>
          <a:prstGeom prst="rect">
            <a:avLst/>
          </a:prstGeom>
          <a:noFill/>
        </p:spPr>
        <p:txBody>
          <a:bodyPr wrap="square" rtlCol="0">
            <a:spAutoFit/>
          </a:bodyPr>
          <a:lstStyle/>
          <a:p>
            <a:pPr algn="ctr"/>
            <a:r>
              <a:rPr lang="en-US" b="1" dirty="0" smtClean="0"/>
              <a:t>Bubble Chart</a:t>
            </a:r>
          </a:p>
          <a:p>
            <a:r>
              <a:rPr lang="en-US" dirty="0" smtClean="0"/>
              <a:t>Pros: </a:t>
            </a:r>
          </a:p>
          <a:p>
            <a:pPr marL="342900" indent="-342900">
              <a:buAutoNum type="arabicPeriod"/>
            </a:pPr>
            <a:r>
              <a:rPr lang="en-US" dirty="0" smtClean="0"/>
              <a:t>More interesting visually than pie chart</a:t>
            </a:r>
          </a:p>
          <a:p>
            <a:pPr marL="342900" indent="-342900">
              <a:buAutoNum type="arabicPeriod"/>
            </a:pPr>
            <a:r>
              <a:rPr lang="en-US" dirty="0" smtClean="0"/>
              <a:t>Can filter it so it doesn’t necessarily need to represent 100%, but can display only users that you’ve played more than one or two games with</a:t>
            </a:r>
          </a:p>
          <a:p>
            <a:r>
              <a:rPr lang="en-US" dirty="0" smtClean="0"/>
              <a:t>Cons:</a:t>
            </a:r>
          </a:p>
          <a:p>
            <a:pPr marL="342900" indent="-342900">
              <a:buAutoNum type="arabicPeriod"/>
            </a:pPr>
            <a:r>
              <a:rPr lang="en-US" dirty="0" smtClean="0"/>
              <a:t>Not as intuitively understandable as a pie chart</a:t>
            </a:r>
          </a:p>
          <a:p>
            <a:pPr marL="342900" indent="-342900">
              <a:buAutoNum type="arabicPeriod"/>
            </a:pPr>
            <a:r>
              <a:rPr lang="en-US" dirty="0" smtClean="0"/>
              <a:t>The central bubble that represents “you” is very very large compared to the other bubbles</a:t>
            </a:r>
            <a:endParaRPr lang="en-US" dirty="0"/>
          </a:p>
        </p:txBody>
      </p:sp>
    </p:spTree>
    <p:extLst>
      <p:ext uri="{BB962C8B-B14F-4D97-AF65-F5344CB8AC3E}">
        <p14:creationId xmlns:p14="http://schemas.microsoft.com/office/powerpoint/2010/main" val="1576771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24591" y="69833"/>
            <a:ext cx="5897706" cy="369332"/>
          </a:xfrm>
          <a:prstGeom prst="rect">
            <a:avLst/>
          </a:prstGeom>
          <a:noFill/>
        </p:spPr>
        <p:txBody>
          <a:bodyPr wrap="square" rtlCol="0">
            <a:spAutoFit/>
          </a:bodyPr>
          <a:lstStyle/>
          <a:p>
            <a:pPr algn="ctr"/>
            <a:r>
              <a:rPr lang="en-US" b="1" dirty="0" smtClean="0"/>
              <a:t>Designing the Statistical Graphs- the GPM/XPM </a:t>
            </a:r>
            <a:r>
              <a:rPr lang="en-US" b="1" dirty="0" smtClean="0"/>
              <a:t>Graphs I</a:t>
            </a:r>
            <a:endParaRPr lang="en-US" b="1" dirty="0"/>
          </a:p>
        </p:txBody>
      </p:sp>
      <p:sp>
        <p:nvSpPr>
          <p:cNvPr id="5" name="TextBox 4"/>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pic>
        <p:nvPicPr>
          <p:cNvPr id="2" name="Picture 1" descr="gpmxpm_devo.jpg"/>
          <p:cNvPicPr>
            <a:picLocks noChangeAspect="1"/>
          </p:cNvPicPr>
          <p:nvPr/>
        </p:nvPicPr>
        <p:blipFill rotWithShape="1">
          <a:blip r:embed="rId2">
            <a:extLst>
              <a:ext uri="{28A0092B-C50C-407E-A947-70E740481C1C}">
                <a14:useLocalDpi xmlns:a14="http://schemas.microsoft.com/office/drawing/2010/main" val="0"/>
              </a:ext>
            </a:extLst>
          </a:blip>
          <a:srcRect l="68082"/>
          <a:stretch/>
        </p:blipFill>
        <p:spPr>
          <a:xfrm rot="16200000">
            <a:off x="3368147" y="-2608324"/>
            <a:ext cx="2407706" cy="9144000"/>
          </a:xfrm>
          <a:prstGeom prst="rect">
            <a:avLst/>
          </a:prstGeom>
        </p:spPr>
      </p:pic>
      <p:sp>
        <p:nvSpPr>
          <p:cNvPr id="3" name="Rectangle 2"/>
          <p:cNvSpPr/>
          <p:nvPr/>
        </p:nvSpPr>
        <p:spPr>
          <a:xfrm>
            <a:off x="7044310" y="2876177"/>
            <a:ext cx="1852706" cy="58270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149414" y="3202953"/>
            <a:ext cx="3062941" cy="3416320"/>
          </a:xfrm>
          <a:prstGeom prst="rect">
            <a:avLst/>
          </a:prstGeom>
          <a:noFill/>
        </p:spPr>
        <p:txBody>
          <a:bodyPr wrap="square" rtlCol="0">
            <a:spAutoFit/>
          </a:bodyPr>
          <a:lstStyle/>
          <a:p>
            <a:pPr algn="ctr"/>
            <a:r>
              <a:rPr lang="en-US" b="1" dirty="0" smtClean="0"/>
              <a:t>Line Graph</a:t>
            </a:r>
          </a:p>
          <a:p>
            <a:pPr algn="ctr"/>
            <a:endParaRPr lang="en-US" b="1" dirty="0" smtClean="0"/>
          </a:p>
          <a:p>
            <a:r>
              <a:rPr lang="en-US" dirty="0" smtClean="0"/>
              <a:t>Time on X-axis, GPM on Y-axis</a:t>
            </a:r>
          </a:p>
          <a:p>
            <a:r>
              <a:rPr lang="en-US" dirty="0" smtClean="0"/>
              <a:t>Pros: </a:t>
            </a:r>
          </a:p>
          <a:p>
            <a:pPr marL="342900" indent="-342900">
              <a:buAutoNum type="arabicPeriod"/>
            </a:pPr>
            <a:r>
              <a:rPr lang="en-US" dirty="0" smtClean="0"/>
              <a:t>Basic</a:t>
            </a:r>
          </a:p>
          <a:p>
            <a:r>
              <a:rPr lang="en-US" dirty="0" smtClean="0"/>
              <a:t>Cons:</a:t>
            </a:r>
          </a:p>
          <a:p>
            <a:pPr marL="342900" indent="-342900">
              <a:buAutoNum type="arabicPeriod"/>
            </a:pPr>
            <a:r>
              <a:rPr lang="en-US" dirty="0" smtClean="0"/>
              <a:t>Not good measure- no normalization</a:t>
            </a:r>
          </a:p>
          <a:p>
            <a:pPr marL="342900" indent="-342900">
              <a:buAutoNum type="arabicPeriod"/>
            </a:pPr>
            <a:r>
              <a:rPr lang="en-US" dirty="0"/>
              <a:t>N</a:t>
            </a:r>
            <a:r>
              <a:rPr lang="en-US" dirty="0" smtClean="0"/>
              <a:t>o good comparative ability</a:t>
            </a:r>
          </a:p>
          <a:p>
            <a:pPr marL="342900" indent="-342900">
              <a:buAutoNum type="arabicPeriod"/>
            </a:pPr>
            <a:r>
              <a:rPr lang="en-US" dirty="0"/>
              <a:t>T</a:t>
            </a:r>
            <a:r>
              <a:rPr lang="en-US" dirty="0" smtClean="0"/>
              <a:t>errible way to detect trends</a:t>
            </a:r>
            <a:endParaRPr lang="en-US" dirty="0"/>
          </a:p>
        </p:txBody>
      </p:sp>
      <p:sp>
        <p:nvSpPr>
          <p:cNvPr id="8" name="TextBox 7"/>
          <p:cNvSpPr txBox="1"/>
          <p:nvPr/>
        </p:nvSpPr>
        <p:spPr>
          <a:xfrm>
            <a:off x="3364755" y="3202953"/>
            <a:ext cx="5779245" cy="3693319"/>
          </a:xfrm>
          <a:prstGeom prst="rect">
            <a:avLst/>
          </a:prstGeom>
          <a:noFill/>
        </p:spPr>
        <p:txBody>
          <a:bodyPr wrap="square" rtlCol="0">
            <a:spAutoFit/>
          </a:bodyPr>
          <a:lstStyle/>
          <a:p>
            <a:pPr algn="ctr"/>
            <a:r>
              <a:rPr lang="en-US" b="1" dirty="0" smtClean="0"/>
              <a:t>Line Graph II</a:t>
            </a:r>
          </a:p>
          <a:p>
            <a:pPr algn="ctr"/>
            <a:endParaRPr lang="en-US" b="1" dirty="0" smtClean="0"/>
          </a:p>
          <a:p>
            <a:r>
              <a:rPr lang="en-US" dirty="0" smtClean="0"/>
              <a:t>Time on X-axis, GPM on Y-axis, but only the user’s average is plotted. There is a dropdown menu at the top of the graph, so user can pick to change which hero is plotted</a:t>
            </a:r>
          </a:p>
          <a:p>
            <a:endParaRPr lang="en-US" dirty="0" smtClean="0"/>
          </a:p>
          <a:p>
            <a:r>
              <a:rPr lang="en-US" dirty="0" smtClean="0"/>
              <a:t>Pros: </a:t>
            </a:r>
          </a:p>
          <a:p>
            <a:pPr marL="342900" indent="-342900">
              <a:buAutoNum type="arabicPeriod"/>
            </a:pPr>
            <a:r>
              <a:rPr lang="en-US" dirty="0" smtClean="0"/>
              <a:t>Can now try and detect hero-based trends</a:t>
            </a:r>
          </a:p>
          <a:p>
            <a:r>
              <a:rPr lang="en-US" dirty="0" smtClean="0"/>
              <a:t>Cons:</a:t>
            </a:r>
          </a:p>
          <a:p>
            <a:pPr marL="342900" indent="-342900">
              <a:buAutoNum type="arabicPeriod"/>
            </a:pPr>
            <a:r>
              <a:rPr lang="en-US" dirty="0" smtClean="0"/>
              <a:t>Not good measure- still no normalization</a:t>
            </a:r>
          </a:p>
          <a:p>
            <a:pPr marL="342900" indent="-342900">
              <a:buAutoNum type="arabicPeriod"/>
            </a:pPr>
            <a:r>
              <a:rPr lang="en-US" dirty="0"/>
              <a:t>N</a:t>
            </a:r>
            <a:r>
              <a:rPr lang="en-US" dirty="0" smtClean="0"/>
              <a:t>o good comparative ability between heroes</a:t>
            </a:r>
          </a:p>
          <a:p>
            <a:pPr marL="342900" indent="-342900">
              <a:buAutoNum type="arabicPeriod"/>
            </a:pPr>
            <a:r>
              <a:rPr lang="en-US" dirty="0" smtClean="0"/>
              <a:t>Introduces yet another selector that overcomplicates the whole graph system</a:t>
            </a:r>
            <a:endParaRPr lang="en-US" dirty="0"/>
          </a:p>
        </p:txBody>
      </p:sp>
    </p:spTree>
    <p:extLst>
      <p:ext uri="{BB962C8B-B14F-4D97-AF65-F5344CB8AC3E}">
        <p14:creationId xmlns:p14="http://schemas.microsoft.com/office/powerpoint/2010/main" val="2383387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pic>
        <p:nvPicPr>
          <p:cNvPr id="6" name="Picture 5" descr="gpmxpm_devo.jpg"/>
          <p:cNvPicPr>
            <a:picLocks noChangeAspect="1"/>
          </p:cNvPicPr>
          <p:nvPr/>
        </p:nvPicPr>
        <p:blipFill rotWithShape="1">
          <a:blip r:embed="rId2">
            <a:extLst>
              <a:ext uri="{28A0092B-C50C-407E-A947-70E740481C1C}">
                <a14:useLocalDpi xmlns:a14="http://schemas.microsoft.com/office/drawing/2010/main" val="0"/>
              </a:ext>
            </a:extLst>
          </a:blip>
          <a:srcRect l="37543" r="27097" b="2428"/>
          <a:stretch/>
        </p:blipFill>
        <p:spPr>
          <a:xfrm rot="16200000">
            <a:off x="3241546" y="-2875485"/>
            <a:ext cx="2696885" cy="9150096"/>
          </a:xfrm>
          <a:prstGeom prst="rect">
            <a:avLst/>
          </a:prstGeom>
        </p:spPr>
      </p:pic>
      <p:sp>
        <p:nvSpPr>
          <p:cNvPr id="7" name="Rectangle 6"/>
          <p:cNvSpPr/>
          <p:nvPr/>
        </p:nvSpPr>
        <p:spPr>
          <a:xfrm>
            <a:off x="559839" y="410884"/>
            <a:ext cx="1852706" cy="58270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149414" y="2724836"/>
            <a:ext cx="4138704" cy="4247317"/>
          </a:xfrm>
          <a:prstGeom prst="rect">
            <a:avLst/>
          </a:prstGeom>
          <a:noFill/>
        </p:spPr>
        <p:txBody>
          <a:bodyPr wrap="square" rtlCol="0">
            <a:spAutoFit/>
          </a:bodyPr>
          <a:lstStyle/>
          <a:p>
            <a:pPr algn="ctr"/>
            <a:r>
              <a:rPr lang="en-US" b="1" dirty="0" smtClean="0"/>
              <a:t>Scatterplot I</a:t>
            </a:r>
          </a:p>
          <a:p>
            <a:pPr algn="ctr"/>
            <a:endParaRPr lang="en-US" b="1" dirty="0" smtClean="0"/>
          </a:p>
          <a:p>
            <a:r>
              <a:rPr lang="en-US" dirty="0" smtClean="0"/>
              <a:t>Average GPM for that hero on the x-axis, GPM for that game on that hero on the x-axis</a:t>
            </a:r>
          </a:p>
          <a:p>
            <a:endParaRPr lang="en-US" dirty="0" smtClean="0"/>
          </a:p>
          <a:p>
            <a:r>
              <a:rPr lang="en-US" dirty="0" smtClean="0"/>
              <a:t>Pros: </a:t>
            </a:r>
          </a:p>
          <a:p>
            <a:pPr marL="342900" indent="-342900">
              <a:buAutoNum type="arabicPeriod"/>
            </a:pPr>
            <a:r>
              <a:rPr lang="en-US" dirty="0" smtClean="0"/>
              <a:t>Comparative! Not between heroes but at least between games</a:t>
            </a:r>
          </a:p>
          <a:p>
            <a:r>
              <a:rPr lang="en-US" dirty="0" smtClean="0"/>
              <a:t>Cons:</a:t>
            </a:r>
          </a:p>
          <a:p>
            <a:pPr marL="342900" indent="-342900">
              <a:buAutoNum type="arabicPeriod"/>
            </a:pPr>
            <a:r>
              <a:rPr lang="en-US" dirty="0" smtClean="0"/>
              <a:t>Not intuitive, since below the line is a “good game”</a:t>
            </a:r>
          </a:p>
          <a:p>
            <a:pPr marL="342900" indent="-342900">
              <a:buAutoNum type="arabicPeriod"/>
            </a:pPr>
            <a:r>
              <a:rPr lang="en-US" dirty="0" smtClean="0"/>
              <a:t>Still no normalization, and not comparative between heroes</a:t>
            </a:r>
          </a:p>
          <a:p>
            <a:pPr marL="342900" indent="-342900">
              <a:buAutoNum type="arabicPeriod"/>
            </a:pPr>
            <a:endParaRPr lang="en-US" dirty="0"/>
          </a:p>
        </p:txBody>
      </p:sp>
      <p:sp>
        <p:nvSpPr>
          <p:cNvPr id="9" name="TextBox 8"/>
          <p:cNvSpPr txBox="1"/>
          <p:nvPr/>
        </p:nvSpPr>
        <p:spPr>
          <a:xfrm>
            <a:off x="4552944" y="2715270"/>
            <a:ext cx="4591055" cy="4247317"/>
          </a:xfrm>
          <a:prstGeom prst="rect">
            <a:avLst/>
          </a:prstGeom>
          <a:noFill/>
        </p:spPr>
        <p:txBody>
          <a:bodyPr wrap="square" rtlCol="0">
            <a:spAutoFit/>
          </a:bodyPr>
          <a:lstStyle/>
          <a:p>
            <a:pPr algn="ctr"/>
            <a:r>
              <a:rPr lang="en-US" b="1" dirty="0" smtClean="0"/>
              <a:t>Scatterplot II</a:t>
            </a:r>
          </a:p>
          <a:p>
            <a:pPr algn="ctr"/>
            <a:endParaRPr lang="en-US" b="1" dirty="0" smtClean="0"/>
          </a:p>
          <a:p>
            <a:r>
              <a:rPr lang="en-US" dirty="0" smtClean="0"/>
              <a:t>Average GPM for that hero on the y-axis, GPM for that game on that hero on the x-axis</a:t>
            </a:r>
          </a:p>
          <a:p>
            <a:endParaRPr lang="en-US" dirty="0" smtClean="0"/>
          </a:p>
          <a:p>
            <a:r>
              <a:rPr lang="en-US" dirty="0" smtClean="0"/>
              <a:t>Pros: </a:t>
            </a:r>
          </a:p>
          <a:p>
            <a:pPr marL="342900" indent="-342900">
              <a:buAutoNum type="arabicPeriod"/>
            </a:pPr>
            <a:r>
              <a:rPr lang="en-US" dirty="0" smtClean="0"/>
              <a:t>Comparative! Not between heroes but at least between games</a:t>
            </a:r>
          </a:p>
          <a:p>
            <a:pPr marL="342900" indent="-342900">
              <a:buAutoNum type="arabicPeriod"/>
            </a:pPr>
            <a:r>
              <a:rPr lang="en-US" dirty="0" smtClean="0"/>
              <a:t>Intuitive, since being above the line is great game and being below the line is a bad game</a:t>
            </a:r>
          </a:p>
          <a:p>
            <a:r>
              <a:rPr lang="en-US" dirty="0" smtClean="0"/>
              <a:t>Cons:</a:t>
            </a:r>
          </a:p>
          <a:p>
            <a:pPr marL="342900" indent="-342900">
              <a:buAutoNum type="arabicPeriod"/>
            </a:pPr>
            <a:r>
              <a:rPr lang="en-US" dirty="0" smtClean="0"/>
              <a:t>Still no normalization, and not comparative between heroes</a:t>
            </a:r>
          </a:p>
          <a:p>
            <a:pPr marL="342900" indent="-342900">
              <a:buAutoNum type="arabicPeriod"/>
            </a:pPr>
            <a:endParaRPr lang="en-US" dirty="0"/>
          </a:p>
        </p:txBody>
      </p:sp>
      <p:sp>
        <p:nvSpPr>
          <p:cNvPr id="10" name="TextBox 9"/>
          <p:cNvSpPr txBox="1"/>
          <p:nvPr/>
        </p:nvSpPr>
        <p:spPr>
          <a:xfrm>
            <a:off x="724591" y="84774"/>
            <a:ext cx="5897706" cy="369332"/>
          </a:xfrm>
          <a:prstGeom prst="rect">
            <a:avLst/>
          </a:prstGeom>
          <a:noFill/>
        </p:spPr>
        <p:txBody>
          <a:bodyPr wrap="square" rtlCol="0">
            <a:spAutoFit/>
          </a:bodyPr>
          <a:lstStyle/>
          <a:p>
            <a:pPr algn="ctr"/>
            <a:r>
              <a:rPr lang="en-US" b="1" dirty="0" smtClean="0"/>
              <a:t>Designing the Statistical Graphs- the GPM/XPM </a:t>
            </a:r>
            <a:r>
              <a:rPr lang="en-US" b="1" dirty="0" smtClean="0"/>
              <a:t>Graphs II</a:t>
            </a:r>
            <a:endParaRPr lang="en-US" b="1" dirty="0"/>
          </a:p>
        </p:txBody>
      </p:sp>
    </p:spTree>
    <p:extLst>
      <p:ext uri="{BB962C8B-B14F-4D97-AF65-F5344CB8AC3E}">
        <p14:creationId xmlns:p14="http://schemas.microsoft.com/office/powerpoint/2010/main" val="20826510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sp>
        <p:nvSpPr>
          <p:cNvPr id="5" name="TextBox 4"/>
          <p:cNvSpPr txBox="1"/>
          <p:nvPr/>
        </p:nvSpPr>
        <p:spPr>
          <a:xfrm>
            <a:off x="724591" y="84774"/>
            <a:ext cx="5897706" cy="646331"/>
          </a:xfrm>
          <a:prstGeom prst="rect">
            <a:avLst/>
          </a:prstGeom>
          <a:noFill/>
        </p:spPr>
        <p:txBody>
          <a:bodyPr wrap="square" rtlCol="0">
            <a:spAutoFit/>
          </a:bodyPr>
          <a:lstStyle/>
          <a:p>
            <a:pPr algn="ctr"/>
            <a:r>
              <a:rPr lang="en-US" b="1" dirty="0" smtClean="0"/>
              <a:t>Designing the Statistical Graphs- the GPM/XPM </a:t>
            </a:r>
            <a:r>
              <a:rPr lang="en-US" b="1" dirty="0" smtClean="0"/>
              <a:t>Graphs III, April 5 Update</a:t>
            </a:r>
            <a:endParaRPr lang="en-US" b="1" dirty="0"/>
          </a:p>
        </p:txBody>
      </p:sp>
      <p:sp>
        <p:nvSpPr>
          <p:cNvPr id="6" name="TextBox 5"/>
          <p:cNvSpPr txBox="1"/>
          <p:nvPr/>
        </p:nvSpPr>
        <p:spPr>
          <a:xfrm>
            <a:off x="1489580" y="923757"/>
            <a:ext cx="5897706" cy="369332"/>
          </a:xfrm>
          <a:prstGeom prst="rect">
            <a:avLst/>
          </a:prstGeom>
          <a:noFill/>
        </p:spPr>
        <p:txBody>
          <a:bodyPr wrap="square" rtlCol="0">
            <a:spAutoFit/>
          </a:bodyPr>
          <a:lstStyle/>
          <a:p>
            <a:pPr algn="ctr"/>
            <a:r>
              <a:rPr lang="en-US" b="1" dirty="0" smtClean="0"/>
              <a:t>Normalization Needs</a:t>
            </a:r>
          </a:p>
        </p:txBody>
      </p:sp>
      <p:sp>
        <p:nvSpPr>
          <p:cNvPr id="7" name="TextBox 6"/>
          <p:cNvSpPr txBox="1"/>
          <p:nvPr/>
        </p:nvSpPr>
        <p:spPr>
          <a:xfrm>
            <a:off x="324168" y="1419411"/>
            <a:ext cx="8565832" cy="3693319"/>
          </a:xfrm>
          <a:prstGeom prst="rect">
            <a:avLst/>
          </a:prstGeom>
          <a:noFill/>
        </p:spPr>
        <p:txBody>
          <a:bodyPr wrap="square" rtlCol="0">
            <a:spAutoFit/>
          </a:bodyPr>
          <a:lstStyle/>
          <a:p>
            <a:pPr marL="342900" indent="-342900">
              <a:buAutoNum type="arabicPeriod"/>
            </a:pPr>
            <a:r>
              <a:rPr lang="en-US" dirty="0" smtClean="0"/>
              <a:t>Over game length- in a longer game, heroes on average get much stronger than in a shorter game</a:t>
            </a:r>
          </a:p>
          <a:p>
            <a:pPr marL="342900" indent="-342900">
              <a:buAutoNum type="arabicPeriod"/>
            </a:pPr>
            <a:r>
              <a:rPr lang="en-US" dirty="0" smtClean="0"/>
              <a:t>Data bias- sometimes the game ends accidentally before it actually begins- these GPM/XPM values are skewing the mean</a:t>
            </a:r>
          </a:p>
          <a:p>
            <a:pPr marL="342900" indent="-342900">
              <a:buAutoNum type="arabicPeriod"/>
            </a:pPr>
            <a:r>
              <a:rPr lang="en-US" dirty="0" smtClean="0"/>
              <a:t>Based on hero role- if you play different roles, sometimes you have different GPM/XPM. If a hero can fit multiple roles (carry/support, like Alchemist), then the mean isn’t a good representation of an average game of either role. For example, if you play carry </a:t>
            </a:r>
            <a:r>
              <a:rPr lang="en-US" dirty="0" err="1" smtClean="0"/>
              <a:t>Alch</a:t>
            </a:r>
            <a:r>
              <a:rPr lang="en-US" dirty="0" smtClean="0"/>
              <a:t> 50% of the time and support </a:t>
            </a:r>
            <a:r>
              <a:rPr lang="en-US" dirty="0" err="1" smtClean="0"/>
              <a:t>Alch</a:t>
            </a:r>
            <a:r>
              <a:rPr lang="en-US" dirty="0" smtClean="0"/>
              <a:t> 50% of the time, the mean GPM floats between the two, but that doesn’t mean that your support </a:t>
            </a:r>
            <a:r>
              <a:rPr lang="en-US" dirty="0" err="1" smtClean="0"/>
              <a:t>Alch</a:t>
            </a:r>
            <a:r>
              <a:rPr lang="en-US" dirty="0" smtClean="0"/>
              <a:t> games are “worse” games on average</a:t>
            </a:r>
          </a:p>
          <a:p>
            <a:pPr marL="342900" indent="-342900">
              <a:buAutoNum type="arabicPeriod"/>
            </a:pPr>
            <a:r>
              <a:rPr lang="en-US" dirty="0" smtClean="0"/>
              <a:t>This graph doesn’t help evaluate how heroes do with farm, or how fast a hero can farm, which are both interesting questions.</a:t>
            </a:r>
          </a:p>
          <a:p>
            <a:pPr marL="342900" indent="-342900">
              <a:buAutoNum type="arabicPeriod"/>
            </a:pPr>
            <a:endParaRPr lang="en-US" dirty="0"/>
          </a:p>
        </p:txBody>
      </p:sp>
      <p:sp>
        <p:nvSpPr>
          <p:cNvPr id="8" name="TextBox 7"/>
          <p:cNvSpPr txBox="1"/>
          <p:nvPr/>
        </p:nvSpPr>
        <p:spPr>
          <a:xfrm>
            <a:off x="1489580" y="5239307"/>
            <a:ext cx="5897706" cy="369332"/>
          </a:xfrm>
          <a:prstGeom prst="rect">
            <a:avLst/>
          </a:prstGeom>
          <a:noFill/>
        </p:spPr>
        <p:txBody>
          <a:bodyPr wrap="square" rtlCol="0">
            <a:spAutoFit/>
          </a:bodyPr>
          <a:lstStyle/>
          <a:p>
            <a:pPr algn="ctr"/>
            <a:r>
              <a:rPr lang="en-US" b="1" dirty="0" smtClean="0"/>
              <a:t>Future Development</a:t>
            </a:r>
          </a:p>
        </p:txBody>
      </p:sp>
      <p:sp>
        <p:nvSpPr>
          <p:cNvPr id="9" name="TextBox 8"/>
          <p:cNvSpPr txBox="1"/>
          <p:nvPr/>
        </p:nvSpPr>
        <p:spPr>
          <a:xfrm>
            <a:off x="324168" y="5608639"/>
            <a:ext cx="8565832" cy="923330"/>
          </a:xfrm>
          <a:prstGeom prst="rect">
            <a:avLst/>
          </a:prstGeom>
          <a:noFill/>
        </p:spPr>
        <p:txBody>
          <a:bodyPr wrap="square" rtlCol="0">
            <a:spAutoFit/>
          </a:bodyPr>
          <a:lstStyle/>
          <a:p>
            <a:pPr marL="342900" indent="-342900">
              <a:buAutoNum type="arabicPeriod"/>
            </a:pPr>
            <a:r>
              <a:rPr lang="en-US" dirty="0" smtClean="0"/>
              <a:t>A good question this graph could answer is “what happened in that game???” if the game is “worse” than average. We need to have an on click event, that brings up the end-game screen of the respective game.</a:t>
            </a:r>
            <a:endParaRPr lang="en-US" dirty="0"/>
          </a:p>
        </p:txBody>
      </p:sp>
    </p:spTree>
    <p:extLst>
      <p:ext uri="{BB962C8B-B14F-4D97-AF65-F5344CB8AC3E}">
        <p14:creationId xmlns:p14="http://schemas.microsoft.com/office/powerpoint/2010/main" val="9856987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sp>
        <p:nvSpPr>
          <p:cNvPr id="5" name="TextBox 4"/>
          <p:cNvSpPr txBox="1"/>
          <p:nvPr/>
        </p:nvSpPr>
        <p:spPr>
          <a:xfrm>
            <a:off x="724591" y="84774"/>
            <a:ext cx="5897706" cy="646331"/>
          </a:xfrm>
          <a:prstGeom prst="rect">
            <a:avLst/>
          </a:prstGeom>
          <a:noFill/>
        </p:spPr>
        <p:txBody>
          <a:bodyPr wrap="square" rtlCol="0">
            <a:spAutoFit/>
          </a:bodyPr>
          <a:lstStyle/>
          <a:p>
            <a:pPr algn="ctr"/>
            <a:r>
              <a:rPr lang="en-US" b="1" dirty="0" smtClean="0"/>
              <a:t>Designing the Statistical Graphs- the GPM/XPM </a:t>
            </a:r>
            <a:r>
              <a:rPr lang="en-US" b="1" dirty="0" smtClean="0"/>
              <a:t>Graphs IV, April 5 Update</a:t>
            </a:r>
            <a:endParaRPr lang="en-US" b="1" dirty="0"/>
          </a:p>
        </p:txBody>
      </p:sp>
      <p:pic>
        <p:nvPicPr>
          <p:cNvPr id="6" name="Picture 5" descr="scatter1_April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412" y="885265"/>
            <a:ext cx="6184900" cy="5778500"/>
          </a:xfrm>
          <a:prstGeom prst="rect">
            <a:avLst/>
          </a:prstGeom>
        </p:spPr>
      </p:pic>
      <p:sp>
        <p:nvSpPr>
          <p:cNvPr id="7" name="TextBox 6"/>
          <p:cNvSpPr txBox="1"/>
          <p:nvPr/>
        </p:nvSpPr>
        <p:spPr>
          <a:xfrm>
            <a:off x="5856941" y="1524000"/>
            <a:ext cx="3182471" cy="2585323"/>
          </a:xfrm>
          <a:prstGeom prst="rect">
            <a:avLst/>
          </a:prstGeom>
          <a:noFill/>
        </p:spPr>
        <p:txBody>
          <a:bodyPr wrap="square" rtlCol="0">
            <a:spAutoFit/>
          </a:bodyPr>
          <a:lstStyle/>
          <a:p>
            <a:r>
              <a:rPr lang="en-US" dirty="0" smtClean="0"/>
              <a:t>Looks pretty good. </a:t>
            </a:r>
          </a:p>
          <a:p>
            <a:endParaRPr lang="en-US" dirty="0"/>
          </a:p>
          <a:p>
            <a:r>
              <a:rPr lang="en-US" dirty="0" smtClean="0"/>
              <a:t>Heroes are lined up in lines based on the x-axis, which are heroes that are played often.</a:t>
            </a:r>
          </a:p>
          <a:p>
            <a:endParaRPr lang="en-US" dirty="0"/>
          </a:p>
          <a:p>
            <a:r>
              <a:rPr lang="en-US" dirty="0" smtClean="0"/>
              <a:t>Has a tooltip </a:t>
            </a:r>
            <a:r>
              <a:rPr lang="en-US" dirty="0" err="1" smtClean="0"/>
              <a:t>mouseover</a:t>
            </a:r>
            <a:r>
              <a:rPr lang="en-US" dirty="0" smtClean="0"/>
              <a:t>.</a:t>
            </a:r>
          </a:p>
          <a:p>
            <a:endParaRPr lang="en-US" dirty="0"/>
          </a:p>
          <a:p>
            <a:r>
              <a:rPr lang="en-US" dirty="0" smtClean="0"/>
              <a:t>Need to have on-click event.</a:t>
            </a:r>
            <a:endParaRPr lang="en-US" dirty="0"/>
          </a:p>
        </p:txBody>
      </p:sp>
    </p:spTree>
    <p:extLst>
      <p:ext uri="{BB962C8B-B14F-4D97-AF65-F5344CB8AC3E}">
        <p14:creationId xmlns:p14="http://schemas.microsoft.com/office/powerpoint/2010/main" val="3675131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24591" y="69833"/>
            <a:ext cx="5897706" cy="369332"/>
          </a:xfrm>
          <a:prstGeom prst="rect">
            <a:avLst/>
          </a:prstGeom>
          <a:noFill/>
        </p:spPr>
        <p:txBody>
          <a:bodyPr wrap="square" rtlCol="0">
            <a:spAutoFit/>
          </a:bodyPr>
          <a:lstStyle/>
          <a:p>
            <a:pPr algn="ctr"/>
            <a:r>
              <a:rPr lang="en-US" b="1" dirty="0" smtClean="0"/>
              <a:t>Designing the Endgame </a:t>
            </a:r>
            <a:r>
              <a:rPr lang="en-US" b="1" dirty="0" smtClean="0"/>
              <a:t>Screen I</a:t>
            </a:r>
            <a:endParaRPr lang="en-US" b="1" dirty="0"/>
          </a:p>
        </p:txBody>
      </p:sp>
      <p:sp>
        <p:nvSpPr>
          <p:cNvPr id="5" name="TextBox 4"/>
          <p:cNvSpPr txBox="1"/>
          <p:nvPr/>
        </p:nvSpPr>
        <p:spPr>
          <a:xfrm>
            <a:off x="7503518" y="29194"/>
            <a:ext cx="1751794" cy="523220"/>
          </a:xfrm>
          <a:prstGeom prst="rect">
            <a:avLst/>
          </a:prstGeom>
          <a:noFill/>
        </p:spPr>
        <p:txBody>
          <a:bodyPr wrap="square" rtlCol="0">
            <a:spAutoFit/>
          </a:bodyPr>
          <a:lstStyle/>
          <a:p>
            <a:pPr algn="ctr"/>
            <a:r>
              <a:rPr lang="en-US" sz="1400" dirty="0" smtClean="0"/>
              <a:t>Robbie Gibson</a:t>
            </a:r>
          </a:p>
          <a:p>
            <a:pPr algn="ctr"/>
            <a:r>
              <a:rPr lang="en-US" sz="1400" dirty="0" smtClean="0"/>
              <a:t>Sketches by Angela</a:t>
            </a:r>
            <a:endParaRPr lang="en-US" sz="1400" dirty="0"/>
          </a:p>
        </p:txBody>
      </p:sp>
      <p:pic>
        <p:nvPicPr>
          <p:cNvPr id="2" name="Picture 1" descr="engame+user_devo.jpg"/>
          <p:cNvPicPr>
            <a:picLocks noChangeAspect="1"/>
          </p:cNvPicPr>
          <p:nvPr/>
        </p:nvPicPr>
        <p:blipFill rotWithShape="1">
          <a:blip r:embed="rId2">
            <a:extLst>
              <a:ext uri="{28A0092B-C50C-407E-A947-70E740481C1C}">
                <a14:useLocalDpi xmlns:a14="http://schemas.microsoft.com/office/drawing/2010/main" val="0"/>
              </a:ext>
            </a:extLst>
          </a:blip>
          <a:srcRect t="30015" r="43359"/>
          <a:stretch/>
        </p:blipFill>
        <p:spPr>
          <a:xfrm rot="5400000">
            <a:off x="1745068" y="-828427"/>
            <a:ext cx="5355207" cy="8583300"/>
          </a:xfrm>
          <a:prstGeom prst="rect">
            <a:avLst/>
          </a:prstGeom>
        </p:spPr>
      </p:pic>
    </p:spTree>
    <p:extLst>
      <p:ext uri="{BB962C8B-B14F-4D97-AF65-F5344CB8AC3E}">
        <p14:creationId xmlns:p14="http://schemas.microsoft.com/office/powerpoint/2010/main" val="744853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24591" y="69833"/>
            <a:ext cx="5897706" cy="369332"/>
          </a:xfrm>
          <a:prstGeom prst="rect">
            <a:avLst/>
          </a:prstGeom>
          <a:noFill/>
        </p:spPr>
        <p:txBody>
          <a:bodyPr wrap="square" rtlCol="0">
            <a:spAutoFit/>
          </a:bodyPr>
          <a:lstStyle/>
          <a:p>
            <a:pPr algn="ctr"/>
            <a:r>
              <a:rPr lang="en-US" b="1" dirty="0" smtClean="0"/>
              <a:t>Designing the Endgame </a:t>
            </a:r>
            <a:r>
              <a:rPr lang="en-US" b="1" dirty="0" smtClean="0"/>
              <a:t>Screen I</a:t>
            </a:r>
            <a:endParaRPr lang="en-US" b="1" dirty="0"/>
          </a:p>
        </p:txBody>
      </p:sp>
      <p:sp>
        <p:nvSpPr>
          <p:cNvPr id="5" name="TextBox 4"/>
          <p:cNvSpPr txBox="1"/>
          <p:nvPr/>
        </p:nvSpPr>
        <p:spPr>
          <a:xfrm>
            <a:off x="7503518" y="29194"/>
            <a:ext cx="1751794" cy="307777"/>
          </a:xfrm>
          <a:prstGeom prst="rect">
            <a:avLst/>
          </a:prstGeom>
          <a:noFill/>
        </p:spPr>
        <p:txBody>
          <a:bodyPr wrap="square" rtlCol="0">
            <a:spAutoFit/>
          </a:bodyPr>
          <a:lstStyle/>
          <a:p>
            <a:pPr algn="ctr"/>
            <a:r>
              <a:rPr lang="en-US" sz="1400" dirty="0" smtClean="0"/>
              <a:t>Robbie Gibson</a:t>
            </a:r>
            <a:endParaRPr lang="en-US" sz="1400" dirty="0"/>
          </a:p>
        </p:txBody>
      </p:sp>
      <p:pic>
        <p:nvPicPr>
          <p:cNvPr id="6" name="Picture 5" descr="endgame_April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77900"/>
            <a:ext cx="9144000" cy="4892711"/>
          </a:xfrm>
          <a:prstGeom prst="rect">
            <a:avLst/>
          </a:prstGeom>
        </p:spPr>
      </p:pic>
    </p:spTree>
    <p:extLst>
      <p:ext uri="{BB962C8B-B14F-4D97-AF65-F5344CB8AC3E}">
        <p14:creationId xmlns:p14="http://schemas.microsoft.com/office/powerpoint/2010/main" val="19833794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24591" y="69833"/>
            <a:ext cx="5897706" cy="369332"/>
          </a:xfrm>
          <a:prstGeom prst="rect">
            <a:avLst/>
          </a:prstGeom>
          <a:noFill/>
        </p:spPr>
        <p:txBody>
          <a:bodyPr wrap="square" rtlCol="0">
            <a:spAutoFit/>
          </a:bodyPr>
          <a:lstStyle/>
          <a:p>
            <a:pPr algn="ctr"/>
            <a:r>
              <a:rPr lang="en-US" b="1" dirty="0" smtClean="0"/>
              <a:t>Designing the Timeline</a:t>
            </a:r>
            <a:endParaRPr lang="en-US" b="1" dirty="0"/>
          </a:p>
        </p:txBody>
      </p:sp>
      <p:sp>
        <p:nvSpPr>
          <p:cNvPr id="5" name="TextBox 4"/>
          <p:cNvSpPr txBox="1"/>
          <p:nvPr/>
        </p:nvSpPr>
        <p:spPr>
          <a:xfrm>
            <a:off x="7503518" y="29194"/>
            <a:ext cx="1751794" cy="307777"/>
          </a:xfrm>
          <a:prstGeom prst="rect">
            <a:avLst/>
          </a:prstGeom>
          <a:noFill/>
        </p:spPr>
        <p:txBody>
          <a:bodyPr wrap="square" rtlCol="0">
            <a:spAutoFit/>
          </a:bodyPr>
          <a:lstStyle/>
          <a:p>
            <a:pPr algn="ctr"/>
            <a:r>
              <a:rPr lang="en-US" sz="1400" dirty="0" err="1" smtClean="0"/>
              <a:t>Benjy</a:t>
            </a:r>
            <a:r>
              <a:rPr lang="en-US" sz="1400" dirty="0" smtClean="0"/>
              <a:t> Levin</a:t>
            </a:r>
            <a:endParaRPr lang="en-US" sz="1400" dirty="0"/>
          </a:p>
        </p:txBody>
      </p:sp>
      <p:pic>
        <p:nvPicPr>
          <p:cNvPr id="2" name="Picture 1" descr="timeline_April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847" y="700142"/>
            <a:ext cx="1178859" cy="5774226"/>
          </a:xfrm>
          <a:prstGeom prst="rect">
            <a:avLst/>
          </a:prstGeom>
        </p:spPr>
      </p:pic>
    </p:spTree>
    <p:extLst>
      <p:ext uri="{BB962C8B-B14F-4D97-AF65-F5344CB8AC3E}">
        <p14:creationId xmlns:p14="http://schemas.microsoft.com/office/powerpoint/2010/main" val="2795501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vis_sketch.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0" y="1"/>
            <a:ext cx="5299364" cy="6858000"/>
          </a:xfrm>
          <a:prstGeom prst="rect">
            <a:avLst/>
          </a:prstGeom>
        </p:spPr>
      </p:pic>
      <p:sp>
        <p:nvSpPr>
          <p:cNvPr id="5" name="TextBox 4"/>
          <p:cNvSpPr txBox="1"/>
          <p:nvPr/>
        </p:nvSpPr>
        <p:spPr>
          <a:xfrm>
            <a:off x="-355682" y="116793"/>
            <a:ext cx="5897706" cy="369332"/>
          </a:xfrm>
          <a:prstGeom prst="rect">
            <a:avLst/>
          </a:prstGeom>
          <a:noFill/>
        </p:spPr>
        <p:txBody>
          <a:bodyPr wrap="square" rtlCol="0">
            <a:spAutoFit/>
          </a:bodyPr>
          <a:lstStyle/>
          <a:p>
            <a:pPr algn="ctr"/>
            <a:r>
              <a:rPr lang="en-US" b="1" dirty="0" smtClean="0"/>
              <a:t>Overview Sketch, submitted with Project Proposal</a:t>
            </a:r>
            <a:endParaRPr lang="en-US" b="1" dirty="0"/>
          </a:p>
        </p:txBody>
      </p:sp>
      <p:sp>
        <p:nvSpPr>
          <p:cNvPr id="6" name="TextBox 5"/>
          <p:cNvSpPr txBox="1"/>
          <p:nvPr/>
        </p:nvSpPr>
        <p:spPr>
          <a:xfrm>
            <a:off x="5542023" y="486125"/>
            <a:ext cx="3377527" cy="5632312"/>
          </a:xfrm>
          <a:prstGeom prst="rect">
            <a:avLst/>
          </a:prstGeom>
          <a:noFill/>
        </p:spPr>
        <p:txBody>
          <a:bodyPr wrap="square" rtlCol="0">
            <a:spAutoFit/>
          </a:bodyPr>
          <a:lstStyle/>
          <a:p>
            <a:r>
              <a:rPr lang="en-US" b="1" dirty="0" smtClean="0"/>
              <a:t>Main features:</a:t>
            </a:r>
          </a:p>
          <a:p>
            <a:pPr marL="342900" indent="-342900">
              <a:buAutoNum type="arabicPeriod"/>
            </a:pPr>
            <a:r>
              <a:rPr lang="en-US" dirty="0" smtClean="0"/>
              <a:t>Timeline down the left side of the page, displaying each user’s games. Has a brush feature so users can zoom in to a certain time period.</a:t>
            </a:r>
          </a:p>
          <a:p>
            <a:pPr marL="342900" indent="-342900">
              <a:buAutoNum type="arabicPeriod"/>
            </a:pPr>
            <a:r>
              <a:rPr lang="en-US" dirty="0" smtClean="0"/>
              <a:t>Has a selector in the upper left hand corner so users can filter down their selection by hero.</a:t>
            </a:r>
          </a:p>
          <a:p>
            <a:pPr marL="342900" indent="-342900">
              <a:buAutoNum type="arabicPeriod"/>
            </a:pPr>
            <a:r>
              <a:rPr lang="en-US" dirty="0" smtClean="0"/>
              <a:t>Main screen has a re-creation of the Dota2 endgame screen.</a:t>
            </a:r>
          </a:p>
          <a:p>
            <a:pPr marL="342900" indent="-342900">
              <a:buAutoNum type="arabicPeriod"/>
            </a:pPr>
            <a:r>
              <a:rPr lang="en-US" dirty="0" smtClean="0"/>
              <a:t>Contains a number of statistical data-driven graphs, such as a pie chart showing which heroes a user has played with, a chord diagram showing which heroes play together most often, and a bar chart displaying the items the user purchases most often.</a:t>
            </a:r>
            <a:endParaRPr lang="en-US" dirty="0"/>
          </a:p>
        </p:txBody>
      </p:sp>
      <p:sp>
        <p:nvSpPr>
          <p:cNvPr id="7" name="TextBox 6"/>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spTree>
    <p:extLst>
      <p:ext uri="{BB962C8B-B14F-4D97-AF65-F5344CB8AC3E}">
        <p14:creationId xmlns:p14="http://schemas.microsoft.com/office/powerpoint/2010/main" val="4082000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24591" y="69833"/>
            <a:ext cx="5897706" cy="369332"/>
          </a:xfrm>
          <a:prstGeom prst="rect">
            <a:avLst/>
          </a:prstGeom>
          <a:noFill/>
        </p:spPr>
        <p:txBody>
          <a:bodyPr wrap="square" rtlCol="0">
            <a:spAutoFit/>
          </a:bodyPr>
          <a:lstStyle/>
          <a:p>
            <a:pPr algn="ctr"/>
            <a:r>
              <a:rPr lang="en-US" b="1" dirty="0" smtClean="0"/>
              <a:t>Selector Design I</a:t>
            </a:r>
            <a:endParaRPr lang="en-US" b="1" dirty="0"/>
          </a:p>
        </p:txBody>
      </p:sp>
      <p:sp>
        <p:nvSpPr>
          <p:cNvPr id="5" name="TextBox 4"/>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sp>
        <p:nvSpPr>
          <p:cNvPr id="6" name="TextBox 5"/>
          <p:cNvSpPr txBox="1"/>
          <p:nvPr/>
        </p:nvSpPr>
        <p:spPr>
          <a:xfrm>
            <a:off x="156826" y="781139"/>
            <a:ext cx="8987174" cy="4801315"/>
          </a:xfrm>
          <a:prstGeom prst="rect">
            <a:avLst/>
          </a:prstGeom>
          <a:noFill/>
        </p:spPr>
        <p:txBody>
          <a:bodyPr wrap="square" rtlCol="0">
            <a:spAutoFit/>
          </a:bodyPr>
          <a:lstStyle/>
          <a:p>
            <a:pPr marL="342900" indent="-342900">
              <a:buAutoNum type="arabicPeriod"/>
            </a:pPr>
            <a:r>
              <a:rPr lang="en-US" dirty="0" smtClean="0"/>
              <a:t>Originally wanted a sunburst- people could filter by clicking on parts of the sunburst. This idea was not so good- if people wanted to filter across multiple categories, they would have to ascend and descend levels over and over again, and items would be difficult to find.</a:t>
            </a:r>
          </a:p>
          <a:p>
            <a:pPr marL="342900" indent="-342900">
              <a:buAutoNum type="arabicPeriod"/>
            </a:pPr>
            <a:endParaRPr lang="en-US" dirty="0"/>
          </a:p>
          <a:p>
            <a:pPr marL="342900" indent="-342900">
              <a:buAutoNum type="arabicPeriod"/>
            </a:pPr>
            <a:r>
              <a:rPr lang="en-US" dirty="0" smtClean="0"/>
              <a:t>Simple dropdown with checkboxes- could be useful, but missing the pictures.</a:t>
            </a:r>
          </a:p>
          <a:p>
            <a:pPr marL="342900" indent="-342900">
              <a:buAutoNum type="arabicPeriod"/>
            </a:pPr>
            <a:endParaRPr lang="en-US" dirty="0"/>
          </a:p>
          <a:p>
            <a:pPr marL="342900" indent="-342900">
              <a:buAutoNum type="arabicPeriod"/>
            </a:pPr>
            <a:r>
              <a:rPr lang="en-US" dirty="0" smtClean="0"/>
              <a:t>Images as selectors- this emulates the </a:t>
            </a:r>
            <a:r>
              <a:rPr lang="en-US" dirty="0" err="1" smtClean="0"/>
              <a:t>Dotabuff</a:t>
            </a:r>
            <a:r>
              <a:rPr lang="en-US" dirty="0" smtClean="0"/>
              <a:t> selector, as well as the setup of the Dota2 wiki. We chose to alphabetize within the Agility/Strength/Intelligence categories, as this would allow users to find heroes more rapidly (normal Dota2 order is the order in which heroes were added to the game, which is difficult to remember). </a:t>
            </a:r>
          </a:p>
          <a:p>
            <a:pPr marL="342900" indent="-342900">
              <a:buAutoNum type="arabicPeriod"/>
            </a:pPr>
            <a:endParaRPr lang="en-US" dirty="0"/>
          </a:p>
          <a:p>
            <a:pPr marL="342900" indent="-342900">
              <a:buAutoNum type="arabicPeriod"/>
            </a:pPr>
            <a:r>
              <a:rPr lang="en-US" dirty="0" smtClean="0"/>
              <a:t>Most importantly, we don’t want the selector randomly hanging out all the time- we want the selector to only be brought up when necessary, so it should be a clickable button.</a:t>
            </a:r>
          </a:p>
          <a:p>
            <a:pPr marL="342900" indent="-342900">
              <a:buAutoNum type="arabicPeriod"/>
            </a:pPr>
            <a:endParaRPr lang="en-US" dirty="0"/>
          </a:p>
          <a:p>
            <a:pPr marL="342900" indent="-342900">
              <a:buAutoNum type="arabicPeriod"/>
            </a:pPr>
            <a:r>
              <a:rPr lang="en-US" dirty="0" smtClean="0"/>
              <a:t>Users should be able to select all the heroes or subcategories of heroes without individually clicking each one, as that would be annoying.</a:t>
            </a:r>
            <a:endParaRPr lang="en-US" dirty="0"/>
          </a:p>
        </p:txBody>
      </p:sp>
    </p:spTree>
    <p:extLst>
      <p:ext uri="{BB962C8B-B14F-4D97-AF65-F5344CB8AC3E}">
        <p14:creationId xmlns:p14="http://schemas.microsoft.com/office/powerpoint/2010/main" val="2116603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ilter_April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84200"/>
            <a:ext cx="9144000" cy="5672667"/>
          </a:xfrm>
          <a:prstGeom prst="rect">
            <a:avLst/>
          </a:prstGeom>
        </p:spPr>
      </p:pic>
      <p:sp>
        <p:nvSpPr>
          <p:cNvPr id="5" name="TextBox 4"/>
          <p:cNvSpPr txBox="1"/>
          <p:nvPr/>
        </p:nvSpPr>
        <p:spPr>
          <a:xfrm>
            <a:off x="724591" y="69833"/>
            <a:ext cx="5897706" cy="369332"/>
          </a:xfrm>
          <a:prstGeom prst="rect">
            <a:avLst/>
          </a:prstGeom>
          <a:noFill/>
        </p:spPr>
        <p:txBody>
          <a:bodyPr wrap="square" rtlCol="0">
            <a:spAutoFit/>
          </a:bodyPr>
          <a:lstStyle/>
          <a:p>
            <a:pPr algn="ctr"/>
            <a:r>
              <a:rPr lang="en-US" b="1" dirty="0" smtClean="0"/>
              <a:t>Selector Design II</a:t>
            </a:r>
            <a:endParaRPr lang="en-US" b="1" dirty="0"/>
          </a:p>
        </p:txBody>
      </p:sp>
      <p:sp>
        <p:nvSpPr>
          <p:cNvPr id="6" name="TextBox 5"/>
          <p:cNvSpPr txBox="1"/>
          <p:nvPr/>
        </p:nvSpPr>
        <p:spPr>
          <a:xfrm>
            <a:off x="7970663" y="87593"/>
            <a:ext cx="1751794" cy="307777"/>
          </a:xfrm>
          <a:prstGeom prst="rect">
            <a:avLst/>
          </a:prstGeom>
          <a:noFill/>
        </p:spPr>
        <p:txBody>
          <a:bodyPr wrap="square" rtlCol="0">
            <a:spAutoFit/>
          </a:bodyPr>
          <a:lstStyle/>
          <a:p>
            <a:r>
              <a:rPr lang="en-US" sz="1400" dirty="0" err="1" smtClean="0"/>
              <a:t>Benjy</a:t>
            </a:r>
            <a:r>
              <a:rPr lang="en-US" sz="1400" dirty="0" smtClean="0"/>
              <a:t> Levin</a:t>
            </a:r>
            <a:endParaRPr lang="en-US" sz="1400" dirty="0"/>
          </a:p>
        </p:txBody>
      </p:sp>
    </p:spTree>
    <p:extLst>
      <p:ext uri="{BB962C8B-B14F-4D97-AF65-F5344CB8AC3E}">
        <p14:creationId xmlns:p14="http://schemas.microsoft.com/office/powerpoint/2010/main" val="3704630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24591" y="69833"/>
            <a:ext cx="5897706" cy="369332"/>
          </a:xfrm>
          <a:prstGeom prst="rect">
            <a:avLst/>
          </a:prstGeom>
          <a:noFill/>
        </p:spPr>
        <p:txBody>
          <a:bodyPr wrap="square" rtlCol="0">
            <a:spAutoFit/>
          </a:bodyPr>
          <a:lstStyle/>
          <a:p>
            <a:pPr algn="ctr"/>
            <a:r>
              <a:rPr lang="en-US" b="1" dirty="0" smtClean="0"/>
              <a:t>Selector Work III</a:t>
            </a:r>
            <a:endParaRPr lang="en-US" b="1" dirty="0"/>
          </a:p>
        </p:txBody>
      </p:sp>
      <p:sp>
        <p:nvSpPr>
          <p:cNvPr id="5" name="TextBox 4"/>
          <p:cNvSpPr txBox="1"/>
          <p:nvPr/>
        </p:nvSpPr>
        <p:spPr>
          <a:xfrm>
            <a:off x="7881017" y="87593"/>
            <a:ext cx="1751794" cy="307777"/>
          </a:xfrm>
          <a:prstGeom prst="rect">
            <a:avLst/>
          </a:prstGeom>
          <a:noFill/>
        </p:spPr>
        <p:txBody>
          <a:bodyPr wrap="square" rtlCol="0">
            <a:spAutoFit/>
          </a:bodyPr>
          <a:lstStyle/>
          <a:p>
            <a:r>
              <a:rPr lang="en-US" sz="1400" dirty="0" smtClean="0"/>
              <a:t>Robbie Gibson</a:t>
            </a:r>
            <a:endParaRPr lang="en-US" sz="1400" dirty="0"/>
          </a:p>
        </p:txBody>
      </p:sp>
      <p:pic>
        <p:nvPicPr>
          <p:cNvPr id="6" name="Picture 5" descr="selector.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4300"/>
            <a:ext cx="9144000" cy="4065068"/>
          </a:xfrm>
          <a:prstGeom prst="rect">
            <a:avLst/>
          </a:prstGeom>
        </p:spPr>
      </p:pic>
    </p:spTree>
    <p:extLst>
      <p:ext uri="{BB962C8B-B14F-4D97-AF65-F5344CB8AC3E}">
        <p14:creationId xmlns:p14="http://schemas.microsoft.com/office/powerpoint/2010/main" val="1643136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24591" y="69833"/>
            <a:ext cx="5897706" cy="369332"/>
          </a:xfrm>
          <a:prstGeom prst="rect">
            <a:avLst/>
          </a:prstGeom>
          <a:noFill/>
        </p:spPr>
        <p:txBody>
          <a:bodyPr wrap="square" rtlCol="0">
            <a:spAutoFit/>
          </a:bodyPr>
          <a:lstStyle/>
          <a:p>
            <a:pPr algn="ctr"/>
            <a:r>
              <a:rPr lang="en-US" b="1" dirty="0" smtClean="0"/>
              <a:t>Designing the Statistical Graphs- the Hero Pie </a:t>
            </a:r>
            <a:r>
              <a:rPr lang="en-US" b="1" dirty="0" smtClean="0"/>
              <a:t>Chart I</a:t>
            </a:r>
            <a:endParaRPr lang="en-US" b="1" dirty="0"/>
          </a:p>
        </p:txBody>
      </p:sp>
      <p:sp>
        <p:nvSpPr>
          <p:cNvPr id="5" name="TextBox 4"/>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pic>
        <p:nvPicPr>
          <p:cNvPr id="2" name="Picture 1" descr="hero_pie_devo.jpg"/>
          <p:cNvPicPr>
            <a:picLocks noChangeAspect="1"/>
          </p:cNvPicPr>
          <p:nvPr/>
        </p:nvPicPr>
        <p:blipFill rotWithShape="1">
          <a:blip r:embed="rId2">
            <a:extLst>
              <a:ext uri="{28A0092B-C50C-407E-A947-70E740481C1C}">
                <a14:useLocalDpi xmlns:a14="http://schemas.microsoft.com/office/drawing/2010/main" val="0"/>
              </a:ext>
            </a:extLst>
          </a:blip>
          <a:srcRect t="49114" r="66594"/>
          <a:stretch/>
        </p:blipFill>
        <p:spPr>
          <a:xfrm rot="5400000">
            <a:off x="1375206" y="-789234"/>
            <a:ext cx="2895326" cy="5645737"/>
          </a:xfrm>
          <a:prstGeom prst="rect">
            <a:avLst/>
          </a:prstGeom>
        </p:spPr>
      </p:pic>
      <p:pic>
        <p:nvPicPr>
          <p:cNvPr id="3" name="Picture 2" descr="hero_pie_devo.jpg"/>
          <p:cNvPicPr>
            <a:picLocks noChangeAspect="1"/>
          </p:cNvPicPr>
          <p:nvPr/>
        </p:nvPicPr>
        <p:blipFill rotWithShape="1">
          <a:blip r:embed="rId2">
            <a:extLst>
              <a:ext uri="{28A0092B-C50C-407E-A947-70E740481C1C}">
                <a14:useLocalDpi xmlns:a14="http://schemas.microsoft.com/office/drawing/2010/main" val="0"/>
              </a:ext>
            </a:extLst>
          </a:blip>
          <a:srcRect l="40657" t="46064" r="26713" b="-1"/>
          <a:stretch/>
        </p:blipFill>
        <p:spPr>
          <a:xfrm rot="5400000">
            <a:off x="1492316" y="2437217"/>
            <a:ext cx="2674467" cy="5659100"/>
          </a:xfrm>
          <a:prstGeom prst="rect">
            <a:avLst/>
          </a:prstGeom>
        </p:spPr>
      </p:pic>
      <p:sp>
        <p:nvSpPr>
          <p:cNvPr id="6" name="TextBox 5"/>
          <p:cNvSpPr txBox="1"/>
          <p:nvPr/>
        </p:nvSpPr>
        <p:spPr>
          <a:xfrm>
            <a:off x="724591" y="680038"/>
            <a:ext cx="5897706" cy="369332"/>
          </a:xfrm>
          <a:prstGeom prst="rect">
            <a:avLst/>
          </a:prstGeom>
          <a:noFill/>
        </p:spPr>
        <p:txBody>
          <a:bodyPr wrap="square" rtlCol="0">
            <a:spAutoFit/>
          </a:bodyPr>
          <a:lstStyle/>
          <a:p>
            <a:pPr algn="ctr"/>
            <a:r>
              <a:rPr lang="en-US" b="1" dirty="0" smtClean="0"/>
              <a:t>First Design- Simple Pie Chart</a:t>
            </a:r>
            <a:endParaRPr lang="en-US" b="1" dirty="0"/>
          </a:p>
        </p:txBody>
      </p:sp>
      <p:sp>
        <p:nvSpPr>
          <p:cNvPr id="7" name="TextBox 6"/>
          <p:cNvSpPr txBox="1"/>
          <p:nvPr/>
        </p:nvSpPr>
        <p:spPr>
          <a:xfrm>
            <a:off x="876991" y="3481298"/>
            <a:ext cx="5897706" cy="369332"/>
          </a:xfrm>
          <a:prstGeom prst="rect">
            <a:avLst/>
          </a:prstGeom>
          <a:noFill/>
        </p:spPr>
        <p:txBody>
          <a:bodyPr wrap="square" rtlCol="0">
            <a:spAutoFit/>
          </a:bodyPr>
          <a:lstStyle/>
          <a:p>
            <a:pPr algn="ctr"/>
            <a:r>
              <a:rPr lang="en-US" b="1" dirty="0" smtClean="0"/>
              <a:t>Second Design- D3 Sunburst Layout</a:t>
            </a:r>
            <a:endParaRPr lang="en-US" b="1" dirty="0"/>
          </a:p>
        </p:txBody>
      </p:sp>
      <p:sp>
        <p:nvSpPr>
          <p:cNvPr id="8" name="TextBox 7"/>
          <p:cNvSpPr txBox="1"/>
          <p:nvPr/>
        </p:nvSpPr>
        <p:spPr>
          <a:xfrm>
            <a:off x="5645738" y="600913"/>
            <a:ext cx="3333909" cy="2862323"/>
          </a:xfrm>
          <a:prstGeom prst="rect">
            <a:avLst/>
          </a:prstGeom>
          <a:noFill/>
        </p:spPr>
        <p:txBody>
          <a:bodyPr wrap="square" rtlCol="0">
            <a:spAutoFit/>
          </a:bodyPr>
          <a:lstStyle/>
          <a:p>
            <a:r>
              <a:rPr lang="en-US" dirty="0" smtClean="0"/>
              <a:t>Pros:</a:t>
            </a:r>
          </a:p>
          <a:p>
            <a:pPr marL="342900" indent="-342900">
              <a:buAutoNum type="arabicPeriod"/>
            </a:pPr>
            <a:r>
              <a:rPr lang="en-US" dirty="0" smtClean="0"/>
              <a:t>Easy to understand</a:t>
            </a:r>
          </a:p>
          <a:p>
            <a:r>
              <a:rPr lang="en-US" dirty="0" smtClean="0"/>
              <a:t>Cons:</a:t>
            </a:r>
          </a:p>
          <a:p>
            <a:pPr marL="342900" indent="-342900">
              <a:buAutoNum type="arabicPeriod"/>
            </a:pPr>
            <a:r>
              <a:rPr lang="en-US" dirty="0" smtClean="0"/>
              <a:t>A lot of tiny little slices that the user might not even be able to see, if we eliminate the pie won’t be 100% which is really bad</a:t>
            </a:r>
          </a:p>
          <a:p>
            <a:pPr marL="342900" indent="-342900">
              <a:buAutoNum type="arabicPeriod"/>
            </a:pPr>
            <a:r>
              <a:rPr lang="en-US" dirty="0" smtClean="0"/>
              <a:t>Overwhelming Graph with no interactivity</a:t>
            </a:r>
            <a:endParaRPr lang="en-US" dirty="0"/>
          </a:p>
        </p:txBody>
      </p:sp>
      <p:sp>
        <p:nvSpPr>
          <p:cNvPr id="9" name="TextBox 8"/>
          <p:cNvSpPr txBox="1"/>
          <p:nvPr/>
        </p:nvSpPr>
        <p:spPr>
          <a:xfrm>
            <a:off x="5659100" y="3440910"/>
            <a:ext cx="3333909" cy="3139321"/>
          </a:xfrm>
          <a:prstGeom prst="rect">
            <a:avLst/>
          </a:prstGeom>
          <a:noFill/>
        </p:spPr>
        <p:txBody>
          <a:bodyPr wrap="square" rtlCol="0">
            <a:spAutoFit/>
          </a:bodyPr>
          <a:lstStyle/>
          <a:p>
            <a:r>
              <a:rPr lang="en-US" dirty="0" smtClean="0"/>
              <a:t>Pros:</a:t>
            </a:r>
          </a:p>
          <a:p>
            <a:pPr marL="342900" indent="-342900">
              <a:buAutoNum type="arabicPeriod"/>
            </a:pPr>
            <a:r>
              <a:rPr lang="en-US" dirty="0" err="1" smtClean="0"/>
              <a:t>Zoomable</a:t>
            </a:r>
            <a:r>
              <a:rPr lang="en-US" dirty="0" smtClean="0"/>
              <a:t> so can keep a high data-ink ratio without overwhelming the user</a:t>
            </a:r>
          </a:p>
          <a:p>
            <a:pPr marL="342900" indent="-342900">
              <a:buAutoNum type="arabicPeriod"/>
            </a:pPr>
            <a:r>
              <a:rPr lang="en-US" dirty="0" smtClean="0"/>
              <a:t>Allows users to explore</a:t>
            </a:r>
          </a:p>
          <a:p>
            <a:pPr marL="342900" indent="-342900">
              <a:buAutoNum type="arabicPeriod"/>
            </a:pPr>
            <a:r>
              <a:rPr lang="en-US" dirty="0" smtClean="0"/>
              <a:t>We can add more information later by adding children to the sunburst layout, allowing more connection between graphs</a:t>
            </a:r>
          </a:p>
          <a:p>
            <a:pPr marL="342900" indent="-342900">
              <a:buAutoNum type="arabicPeriod"/>
            </a:pPr>
            <a:r>
              <a:rPr lang="en-US" dirty="0" smtClean="0"/>
              <a:t>Interactive + filterable</a:t>
            </a:r>
            <a:endParaRPr lang="en-US" dirty="0"/>
          </a:p>
        </p:txBody>
      </p:sp>
    </p:spTree>
    <p:extLst>
      <p:ext uri="{BB962C8B-B14F-4D97-AF65-F5344CB8AC3E}">
        <p14:creationId xmlns:p14="http://schemas.microsoft.com/office/powerpoint/2010/main" val="1185510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724591" y="69833"/>
            <a:ext cx="5897706" cy="646331"/>
          </a:xfrm>
          <a:prstGeom prst="rect">
            <a:avLst/>
          </a:prstGeom>
          <a:noFill/>
        </p:spPr>
        <p:txBody>
          <a:bodyPr wrap="square" rtlCol="0">
            <a:spAutoFit/>
          </a:bodyPr>
          <a:lstStyle/>
          <a:p>
            <a:pPr algn="ctr"/>
            <a:r>
              <a:rPr lang="en-US" b="1" dirty="0" smtClean="0"/>
              <a:t>Designing the Statistical Graphs- the Hero Pie </a:t>
            </a:r>
            <a:r>
              <a:rPr lang="en-US" b="1" dirty="0" smtClean="0"/>
              <a:t>Chart II</a:t>
            </a:r>
          </a:p>
          <a:p>
            <a:pPr algn="ctr"/>
            <a:r>
              <a:rPr lang="en-US" b="1" dirty="0" smtClean="0"/>
              <a:t>April 5</a:t>
            </a:r>
            <a:r>
              <a:rPr lang="en-US" b="1" baseline="30000" dirty="0" smtClean="0"/>
              <a:t>th</a:t>
            </a:r>
            <a:r>
              <a:rPr lang="en-US" b="1" dirty="0" smtClean="0"/>
              <a:t> Update</a:t>
            </a:r>
            <a:endParaRPr lang="en-US" b="1" dirty="0"/>
          </a:p>
        </p:txBody>
      </p:sp>
      <p:sp>
        <p:nvSpPr>
          <p:cNvPr id="7" name="TextBox 6"/>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pic>
        <p:nvPicPr>
          <p:cNvPr id="8" name="Picture 7" descr="heropie_April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882" y="767228"/>
            <a:ext cx="3884706" cy="3799562"/>
          </a:xfrm>
          <a:prstGeom prst="rect">
            <a:avLst/>
          </a:prstGeom>
        </p:spPr>
      </p:pic>
      <p:sp>
        <p:nvSpPr>
          <p:cNvPr id="9" name="TextBox 8"/>
          <p:cNvSpPr txBox="1"/>
          <p:nvPr/>
        </p:nvSpPr>
        <p:spPr>
          <a:xfrm>
            <a:off x="3461815" y="782173"/>
            <a:ext cx="5897706" cy="369332"/>
          </a:xfrm>
          <a:prstGeom prst="rect">
            <a:avLst/>
          </a:prstGeom>
          <a:noFill/>
        </p:spPr>
        <p:txBody>
          <a:bodyPr wrap="square" rtlCol="0">
            <a:spAutoFit/>
          </a:bodyPr>
          <a:lstStyle/>
          <a:p>
            <a:pPr algn="ctr"/>
            <a:r>
              <a:rPr lang="en-US" b="1" dirty="0" smtClean="0"/>
              <a:t>Realization of the Sunburst Layout</a:t>
            </a:r>
            <a:endParaRPr lang="en-US" b="1" dirty="0"/>
          </a:p>
        </p:txBody>
      </p:sp>
      <p:sp>
        <p:nvSpPr>
          <p:cNvPr id="10" name="TextBox 9"/>
          <p:cNvSpPr txBox="1"/>
          <p:nvPr/>
        </p:nvSpPr>
        <p:spPr>
          <a:xfrm>
            <a:off x="4586941" y="1374588"/>
            <a:ext cx="3645647" cy="923330"/>
          </a:xfrm>
          <a:prstGeom prst="rect">
            <a:avLst/>
          </a:prstGeom>
          <a:noFill/>
        </p:spPr>
        <p:txBody>
          <a:bodyPr wrap="square" rtlCol="0">
            <a:spAutoFit/>
          </a:bodyPr>
          <a:lstStyle/>
          <a:p>
            <a:r>
              <a:rPr lang="en-US" dirty="0" smtClean="0"/>
              <a:t>To do:</a:t>
            </a:r>
          </a:p>
          <a:p>
            <a:r>
              <a:rPr lang="en-US" dirty="0" smtClean="0"/>
              <a:t>1. Link this graph with items, possibly? More children.</a:t>
            </a:r>
            <a:endParaRPr lang="en-US" dirty="0"/>
          </a:p>
        </p:txBody>
      </p:sp>
    </p:spTree>
    <p:extLst>
      <p:ext uri="{BB962C8B-B14F-4D97-AF65-F5344CB8AC3E}">
        <p14:creationId xmlns:p14="http://schemas.microsoft.com/office/powerpoint/2010/main" val="4085750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24591" y="69833"/>
            <a:ext cx="5897706" cy="369332"/>
          </a:xfrm>
          <a:prstGeom prst="rect">
            <a:avLst/>
          </a:prstGeom>
          <a:noFill/>
        </p:spPr>
        <p:txBody>
          <a:bodyPr wrap="square" rtlCol="0">
            <a:spAutoFit/>
          </a:bodyPr>
          <a:lstStyle/>
          <a:p>
            <a:pPr algn="ctr"/>
            <a:r>
              <a:rPr lang="en-US" b="1" dirty="0" smtClean="0"/>
              <a:t>Designing the Statistical Graphs- the Items Bar Graph</a:t>
            </a:r>
            <a:endParaRPr lang="en-US" b="1" dirty="0"/>
          </a:p>
        </p:txBody>
      </p:sp>
      <p:sp>
        <p:nvSpPr>
          <p:cNvPr id="5" name="TextBox 4"/>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pic>
        <p:nvPicPr>
          <p:cNvPr id="2" name="Picture 1" descr="bargraph_April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712508"/>
            <a:ext cx="6612965" cy="3837881"/>
          </a:xfrm>
          <a:prstGeom prst="rect">
            <a:avLst/>
          </a:prstGeom>
        </p:spPr>
      </p:pic>
      <p:sp>
        <p:nvSpPr>
          <p:cNvPr id="6" name="TextBox 5"/>
          <p:cNvSpPr txBox="1"/>
          <p:nvPr/>
        </p:nvSpPr>
        <p:spPr>
          <a:xfrm>
            <a:off x="724591" y="402940"/>
            <a:ext cx="5897706" cy="369332"/>
          </a:xfrm>
          <a:prstGeom prst="rect">
            <a:avLst/>
          </a:prstGeom>
          <a:noFill/>
        </p:spPr>
        <p:txBody>
          <a:bodyPr wrap="square" rtlCol="0">
            <a:spAutoFit/>
          </a:bodyPr>
          <a:lstStyle/>
          <a:p>
            <a:pPr algn="ctr"/>
            <a:r>
              <a:rPr lang="en-US" b="1" dirty="0" smtClean="0"/>
              <a:t>First Design- Bar Graph</a:t>
            </a:r>
            <a:endParaRPr lang="en-US" b="1" dirty="0"/>
          </a:p>
        </p:txBody>
      </p:sp>
      <p:sp>
        <p:nvSpPr>
          <p:cNvPr id="3" name="TextBox 2"/>
          <p:cNvSpPr txBox="1"/>
          <p:nvPr/>
        </p:nvSpPr>
        <p:spPr>
          <a:xfrm>
            <a:off x="104588" y="4242795"/>
            <a:ext cx="9144000" cy="2862323"/>
          </a:xfrm>
          <a:prstGeom prst="rect">
            <a:avLst/>
          </a:prstGeom>
          <a:noFill/>
        </p:spPr>
        <p:txBody>
          <a:bodyPr wrap="square" rtlCol="0">
            <a:spAutoFit/>
          </a:bodyPr>
          <a:lstStyle/>
          <a:p>
            <a:r>
              <a:rPr lang="en-US" dirty="0" smtClean="0"/>
              <a:t>Features:</a:t>
            </a:r>
          </a:p>
          <a:p>
            <a:pPr marL="342900" indent="-342900">
              <a:buAutoNum type="arabicPeriod"/>
            </a:pPr>
            <a:r>
              <a:rPr lang="en-US" dirty="0" smtClean="0"/>
              <a:t>Slider bar filter so users can find top items</a:t>
            </a:r>
          </a:p>
          <a:p>
            <a:pPr marL="342900" indent="-342900">
              <a:buAutoNum type="arabicPeriod"/>
            </a:pPr>
            <a:r>
              <a:rPr lang="en-US" dirty="0" smtClean="0"/>
              <a:t>Sorting bars by value: this sorts by number of times the item was purchased- basically the main point of the graph</a:t>
            </a:r>
          </a:p>
          <a:p>
            <a:pPr marL="342900" indent="-342900">
              <a:buAutoNum type="arabicPeriod"/>
            </a:pPr>
            <a:r>
              <a:rPr lang="en-US" dirty="0" smtClean="0"/>
              <a:t>Sorting bars by item: this sorts alphabetically, so users can find the item they want- so if a user is more interested in one item, they can find that item</a:t>
            </a:r>
          </a:p>
          <a:p>
            <a:pPr marL="342900" indent="-342900">
              <a:buAutoNum type="arabicPeriod"/>
            </a:pPr>
            <a:r>
              <a:rPr lang="en-US" dirty="0" smtClean="0"/>
              <a:t>Sorting bars by cost: users may find this relevant, especially if they want to see how often they purchase a big expensive item</a:t>
            </a:r>
          </a:p>
          <a:p>
            <a:pPr marL="342900" indent="-342900">
              <a:buAutoNum type="arabicPeriod"/>
            </a:pPr>
            <a:r>
              <a:rPr lang="en-US" dirty="0" smtClean="0"/>
              <a:t>Tooltip for item, item picture, cost, and number of times purchased</a:t>
            </a:r>
          </a:p>
          <a:p>
            <a:pPr marL="342900" indent="-342900">
              <a:buAutoNum type="arabicPeriod"/>
            </a:pPr>
            <a:endParaRPr lang="en-US" dirty="0"/>
          </a:p>
        </p:txBody>
      </p:sp>
      <p:sp>
        <p:nvSpPr>
          <p:cNvPr id="7" name="TextBox 6"/>
          <p:cNvSpPr txBox="1"/>
          <p:nvPr/>
        </p:nvSpPr>
        <p:spPr>
          <a:xfrm>
            <a:off x="4616824" y="1404471"/>
            <a:ext cx="4288118" cy="2308324"/>
          </a:xfrm>
          <a:prstGeom prst="rect">
            <a:avLst/>
          </a:prstGeom>
          <a:noFill/>
        </p:spPr>
        <p:txBody>
          <a:bodyPr wrap="square" rtlCol="0">
            <a:spAutoFit/>
          </a:bodyPr>
          <a:lstStyle/>
          <a:p>
            <a:r>
              <a:rPr lang="en-US" dirty="0" smtClean="0"/>
              <a:t>Main worries:</a:t>
            </a:r>
          </a:p>
          <a:p>
            <a:pPr marL="342900" indent="-342900">
              <a:buAutoNum type="arabicPeriod"/>
            </a:pPr>
            <a:r>
              <a:rPr lang="en-US" dirty="0" smtClean="0"/>
              <a:t>The only other visual element of this graph is color, and here it is colored by cost. 1) not very intuitive and 2) not very useful- we already report the cost and allow sorting by cost. This coloring must be replaced.</a:t>
            </a:r>
          </a:p>
          <a:p>
            <a:r>
              <a:rPr lang="en-US" dirty="0" smtClean="0"/>
              <a:t>2. NEEDS a color legend.</a:t>
            </a:r>
            <a:endParaRPr lang="en-US" dirty="0"/>
          </a:p>
        </p:txBody>
      </p:sp>
    </p:spTree>
    <p:extLst>
      <p:ext uri="{BB962C8B-B14F-4D97-AF65-F5344CB8AC3E}">
        <p14:creationId xmlns:p14="http://schemas.microsoft.com/office/powerpoint/2010/main" val="2323193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engame+user_devo.jpg"/>
          <p:cNvPicPr>
            <a:picLocks noChangeAspect="1"/>
          </p:cNvPicPr>
          <p:nvPr/>
        </p:nvPicPr>
        <p:blipFill rotWithShape="1">
          <a:blip r:embed="rId3">
            <a:extLst>
              <a:ext uri="{28A0092B-C50C-407E-A947-70E740481C1C}">
                <a14:useLocalDpi xmlns:a14="http://schemas.microsoft.com/office/drawing/2010/main" val="0"/>
              </a:ext>
            </a:extLst>
          </a:blip>
          <a:srcRect l="54663" t="23824"/>
          <a:stretch/>
        </p:blipFill>
        <p:spPr>
          <a:xfrm rot="5400000">
            <a:off x="2462048" y="-2105512"/>
            <a:ext cx="3921086" cy="8546354"/>
          </a:xfrm>
          <a:prstGeom prst="rect">
            <a:avLst/>
          </a:prstGeom>
        </p:spPr>
      </p:pic>
      <p:sp>
        <p:nvSpPr>
          <p:cNvPr id="6" name="TextBox 5"/>
          <p:cNvSpPr txBox="1"/>
          <p:nvPr/>
        </p:nvSpPr>
        <p:spPr>
          <a:xfrm>
            <a:off x="724590" y="69833"/>
            <a:ext cx="6716115" cy="369332"/>
          </a:xfrm>
          <a:prstGeom prst="rect">
            <a:avLst/>
          </a:prstGeom>
          <a:noFill/>
        </p:spPr>
        <p:txBody>
          <a:bodyPr wrap="square" rtlCol="0">
            <a:spAutoFit/>
          </a:bodyPr>
          <a:lstStyle/>
          <a:p>
            <a:pPr algn="ctr"/>
            <a:r>
              <a:rPr lang="en-US" b="1" dirty="0" smtClean="0"/>
              <a:t>Designing the Statistical Graphs- the User Interaction </a:t>
            </a:r>
            <a:r>
              <a:rPr lang="en-US" b="1" dirty="0" smtClean="0"/>
              <a:t>Graph, Part I</a:t>
            </a:r>
            <a:endParaRPr lang="en-US" b="1" dirty="0"/>
          </a:p>
        </p:txBody>
      </p:sp>
      <p:sp>
        <p:nvSpPr>
          <p:cNvPr id="7" name="TextBox 6"/>
          <p:cNvSpPr txBox="1"/>
          <p:nvPr/>
        </p:nvSpPr>
        <p:spPr>
          <a:xfrm>
            <a:off x="7970663" y="87593"/>
            <a:ext cx="1751794" cy="307777"/>
          </a:xfrm>
          <a:prstGeom prst="rect">
            <a:avLst/>
          </a:prstGeom>
          <a:noFill/>
        </p:spPr>
        <p:txBody>
          <a:bodyPr wrap="square" rtlCol="0">
            <a:spAutoFit/>
          </a:bodyPr>
          <a:lstStyle/>
          <a:p>
            <a:r>
              <a:rPr lang="en-US" sz="1400" dirty="0" smtClean="0"/>
              <a:t>Angela Fan</a:t>
            </a:r>
            <a:endParaRPr lang="en-US" sz="1400" dirty="0"/>
          </a:p>
        </p:txBody>
      </p:sp>
      <p:sp>
        <p:nvSpPr>
          <p:cNvPr id="3" name="TextBox 2"/>
          <p:cNvSpPr txBox="1"/>
          <p:nvPr/>
        </p:nvSpPr>
        <p:spPr>
          <a:xfrm>
            <a:off x="149414" y="3950011"/>
            <a:ext cx="3062941" cy="2862323"/>
          </a:xfrm>
          <a:prstGeom prst="rect">
            <a:avLst/>
          </a:prstGeom>
          <a:noFill/>
        </p:spPr>
        <p:txBody>
          <a:bodyPr wrap="square" rtlCol="0">
            <a:spAutoFit/>
          </a:bodyPr>
          <a:lstStyle/>
          <a:p>
            <a:pPr algn="ctr"/>
            <a:r>
              <a:rPr lang="en-US" b="1" dirty="0" smtClean="0"/>
              <a:t>Chord Diagram</a:t>
            </a:r>
          </a:p>
          <a:p>
            <a:r>
              <a:rPr lang="en-US" dirty="0" smtClean="0"/>
              <a:t>Pros: </a:t>
            </a:r>
          </a:p>
          <a:p>
            <a:pPr marL="342900" indent="-342900">
              <a:buAutoNum type="arabicPeriod"/>
            </a:pPr>
            <a:r>
              <a:rPr lang="en-US" dirty="0" smtClean="0"/>
              <a:t>Looks pretty cool, makes sense intuitively</a:t>
            </a:r>
          </a:p>
          <a:p>
            <a:r>
              <a:rPr lang="en-US" dirty="0" smtClean="0"/>
              <a:t>Cons:</a:t>
            </a:r>
          </a:p>
          <a:p>
            <a:r>
              <a:rPr lang="en-US" dirty="0" smtClean="0"/>
              <a:t>1. We don’t have the data for that many users, so we can’t represent interactions between other users. There aren’t that many chords!</a:t>
            </a:r>
            <a:endParaRPr lang="en-US" dirty="0"/>
          </a:p>
        </p:txBody>
      </p:sp>
      <p:sp>
        <p:nvSpPr>
          <p:cNvPr id="8" name="TextBox 7"/>
          <p:cNvSpPr txBox="1"/>
          <p:nvPr/>
        </p:nvSpPr>
        <p:spPr>
          <a:xfrm>
            <a:off x="3212355" y="3901293"/>
            <a:ext cx="3062941" cy="2031325"/>
          </a:xfrm>
          <a:prstGeom prst="rect">
            <a:avLst/>
          </a:prstGeom>
          <a:noFill/>
        </p:spPr>
        <p:txBody>
          <a:bodyPr wrap="square" rtlCol="0">
            <a:spAutoFit/>
          </a:bodyPr>
          <a:lstStyle/>
          <a:p>
            <a:pPr algn="ctr"/>
            <a:r>
              <a:rPr lang="en-US" b="1" dirty="0" smtClean="0"/>
              <a:t>No chords Chord Diagram</a:t>
            </a:r>
          </a:p>
          <a:p>
            <a:r>
              <a:rPr lang="en-US" dirty="0" smtClean="0"/>
              <a:t>Pros: </a:t>
            </a:r>
          </a:p>
          <a:p>
            <a:pPr marL="342900" indent="-342900">
              <a:buAutoNum type="arabicPeriod"/>
            </a:pPr>
            <a:r>
              <a:rPr lang="en-US" dirty="0" smtClean="0"/>
              <a:t>Makes sense. Chord diagram without chords.</a:t>
            </a:r>
          </a:p>
          <a:p>
            <a:r>
              <a:rPr lang="en-US" dirty="0" smtClean="0"/>
              <a:t>Cons:</a:t>
            </a:r>
          </a:p>
          <a:p>
            <a:r>
              <a:rPr lang="en-US" dirty="0" smtClean="0"/>
              <a:t>1. Chord diagram without chords == bar chart?</a:t>
            </a:r>
            <a:endParaRPr lang="en-US" dirty="0"/>
          </a:p>
        </p:txBody>
      </p:sp>
      <p:sp>
        <p:nvSpPr>
          <p:cNvPr id="9" name="TextBox 8"/>
          <p:cNvSpPr txBox="1"/>
          <p:nvPr/>
        </p:nvSpPr>
        <p:spPr>
          <a:xfrm>
            <a:off x="6170706" y="3901293"/>
            <a:ext cx="2973294" cy="2585323"/>
          </a:xfrm>
          <a:prstGeom prst="rect">
            <a:avLst/>
          </a:prstGeom>
          <a:noFill/>
        </p:spPr>
        <p:txBody>
          <a:bodyPr wrap="square" rtlCol="0">
            <a:spAutoFit/>
          </a:bodyPr>
          <a:lstStyle/>
          <a:p>
            <a:pPr algn="ctr"/>
            <a:r>
              <a:rPr lang="en-US" b="1" dirty="0" smtClean="0"/>
              <a:t>Pie Chart</a:t>
            </a:r>
          </a:p>
          <a:p>
            <a:r>
              <a:rPr lang="en-US" dirty="0" smtClean="0"/>
              <a:t>Pros: </a:t>
            </a:r>
          </a:p>
          <a:p>
            <a:pPr marL="342900" indent="-342900">
              <a:buAutoNum type="arabicPeriod"/>
            </a:pPr>
            <a:r>
              <a:rPr lang="en-US" dirty="0" smtClean="0"/>
              <a:t>Most sense! Intuitive!</a:t>
            </a:r>
          </a:p>
          <a:p>
            <a:r>
              <a:rPr lang="en-US" dirty="0" smtClean="0"/>
              <a:t>Cons:</a:t>
            </a:r>
          </a:p>
          <a:p>
            <a:r>
              <a:rPr lang="en-US" dirty="0" smtClean="0"/>
              <a:t>1. Users who I’ve only played one game with aren’t very interesting, but if we filter, the pie chart no longer represents 100% anymore</a:t>
            </a:r>
            <a:endParaRPr lang="en-US" dirty="0"/>
          </a:p>
        </p:txBody>
      </p:sp>
    </p:spTree>
    <p:extLst>
      <p:ext uri="{BB962C8B-B14F-4D97-AF65-F5344CB8AC3E}">
        <p14:creationId xmlns:p14="http://schemas.microsoft.com/office/powerpoint/2010/main" val="6253941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115</TotalTime>
  <Words>1440</Words>
  <Application>Microsoft Macintosh PowerPoint</Application>
  <PresentationFormat>On-screen Show (4:3)</PresentationFormat>
  <Paragraphs>151</Paragraphs>
  <Slides>17</Slides>
  <Notes>2</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Angela Fan</dc:creator>
  <cp:lastModifiedBy>Angela Fan</cp:lastModifiedBy>
  <cp:revision>18</cp:revision>
  <dcterms:created xsi:type="dcterms:W3CDTF">2014-04-05T23:55:31Z</dcterms:created>
  <dcterms:modified xsi:type="dcterms:W3CDTF">2014-04-06T02:11:01Z</dcterms:modified>
</cp:coreProperties>
</file>